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57" r:id="rId6"/>
    <p:sldId id="368" r:id="rId7"/>
    <p:sldId id="264" r:id="rId8"/>
    <p:sldId id="369" r:id="rId9"/>
    <p:sldId id="370" r:id="rId10"/>
    <p:sldId id="371" r:id="rId11"/>
    <p:sldId id="372" r:id="rId12"/>
    <p:sldId id="373" r:id="rId13"/>
    <p:sldId id="407" r:id="rId14"/>
    <p:sldId id="408" r:id="rId15"/>
    <p:sldId id="412" r:id="rId16"/>
    <p:sldId id="413" r:id="rId17"/>
    <p:sldId id="323" r:id="rId18"/>
    <p:sldId id="374" r:id="rId19"/>
    <p:sldId id="418" r:id="rId20"/>
    <p:sldId id="279" r:id="rId21"/>
    <p:sldId id="415" r:id="rId22"/>
    <p:sldId id="416" r:id="rId23"/>
    <p:sldId id="417" r:id="rId24"/>
    <p:sldId id="419" r:id="rId25"/>
    <p:sldId id="420" r:id="rId26"/>
    <p:sldId id="421" r:id="rId27"/>
    <p:sldId id="422" r:id="rId28"/>
    <p:sldId id="423" r:id="rId29"/>
    <p:sldId id="424" r:id="rId30"/>
    <p:sldId id="425" r:id="rId31"/>
    <p:sldId id="426" r:id="rId32"/>
    <p:sldId id="427" r:id="rId33"/>
    <p:sldId id="428" r:id="rId34"/>
    <p:sldId id="431" r:id="rId35"/>
    <p:sldId id="429" r:id="rId36"/>
    <p:sldId id="430" r:id="rId37"/>
    <p:sldId id="325" r:id="rId38"/>
    <p:sldId id="367" r:id="rId39"/>
    <p:sldId id="366" r:id="rId40"/>
    <p:sldId id="326" r:id="rId41"/>
    <p:sldId id="261" r:id="rId42"/>
  </p:sldIdLst>
  <p:sldSz cx="9144000" cy="6858000" type="screen4x3"/>
  <p:notesSz cx="6797675" cy="9926638"/>
  <p:custShowLst>
    <p:custShow name="Custom Show 1" id="0">
      <p:sldLst>
        <p:sld r:id="rId5"/>
        <p:sld r:id="rId6"/>
        <p:sld r:id="rId2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idotas Augulis" initials="V. A." lastIdx="1" clrIdx="0"/>
  <p:cmAuthor id="1" name="Rita Krikščiukaitytė" initials="RK" lastIdx="33" clrIdx="1">
    <p:extLst>
      <p:ext uri="{19B8F6BF-5375-455C-9EA6-DF929625EA0E}">
        <p15:presenceInfo xmlns:p15="http://schemas.microsoft.com/office/powerpoint/2012/main" userId="S-1-5-21-2426571030-2855087441-3857961214-1382" providerId="AD"/>
      </p:ext>
    </p:extLst>
  </p:cmAuthor>
  <p:cmAuthor id="2" name="Egidijus Braciška" initials="EB" lastIdx="9" clrIdx="2">
    <p:extLst>
      <p:ext uri="{19B8F6BF-5375-455C-9EA6-DF929625EA0E}">
        <p15:presenceInfo xmlns:p15="http://schemas.microsoft.com/office/powerpoint/2012/main" userId="S-1-5-21-2426571030-2855087441-3857961214-2953" providerId="AD"/>
      </p:ext>
    </p:extLst>
  </p:cmAuthor>
  <p:cmAuthor id="3" name="Jurgita Žiškaitė" initials="JŽ" lastIdx="5" clrIdx="3">
    <p:extLst>
      <p:ext uri="{19B8F6BF-5375-455C-9EA6-DF929625EA0E}">
        <p15:presenceInfo xmlns:p15="http://schemas.microsoft.com/office/powerpoint/2012/main" userId="S-1-5-21-2426571030-2855087441-3857961214-1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0033"/>
    <a:srgbClr val="99CC00"/>
    <a:srgbClr val="FF6600"/>
    <a:srgbClr val="C60A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3518" autoAdjust="0"/>
  </p:normalViewPr>
  <p:slideViewPr>
    <p:cSldViewPr snapToGrid="0">
      <p:cViewPr varScale="1">
        <p:scale>
          <a:sx n="74" d="100"/>
          <a:sy n="74" d="100"/>
        </p:scale>
        <p:origin x="173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5F78E64-4158-4378-BE82-290DE4E7EF40}" type="datetimeFigureOut">
              <a:rPr lang="lt-LT" smtClean="0"/>
              <a:pPr/>
              <a:t>2018.09.17</a:t>
            </a:fld>
            <a:endParaRPr lang="lt-LT"/>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927F591-2D55-480C-8B17-715620840969}" type="slidenum">
              <a:rPr lang="lt-LT" smtClean="0"/>
              <a:pPr/>
              <a:t>‹#›</a:t>
            </a:fld>
            <a:endParaRPr lang="lt-LT"/>
          </a:p>
        </p:txBody>
      </p:sp>
    </p:spTree>
    <p:extLst>
      <p:ext uri="{BB962C8B-B14F-4D97-AF65-F5344CB8AC3E}">
        <p14:creationId xmlns:p14="http://schemas.microsoft.com/office/powerpoint/2010/main" val="1939710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0D8B35-2F67-445A-AC42-0D586FEAA337}" type="datetimeFigureOut">
              <a:rPr lang="lt-LT" smtClean="0"/>
              <a:pPr/>
              <a:t>2018.09.17</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F7E8921-962D-423A-9E52-515069DE66AF}" type="slidenum">
              <a:rPr lang="lt-LT" smtClean="0"/>
              <a:pPr/>
              <a:t>‹#›</a:t>
            </a:fld>
            <a:endParaRPr lang="lt-LT"/>
          </a:p>
        </p:txBody>
      </p:sp>
    </p:spTree>
    <p:extLst>
      <p:ext uri="{BB962C8B-B14F-4D97-AF65-F5344CB8AC3E}">
        <p14:creationId xmlns:p14="http://schemas.microsoft.com/office/powerpoint/2010/main" val="65135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9F7E8921-962D-423A-9E52-515069DE66AF}" type="slidenum">
              <a:rPr lang="lt-LT" smtClean="0"/>
              <a:pPr/>
              <a:t>1</a:t>
            </a:fld>
            <a:endParaRPr lang="lt-LT"/>
          </a:p>
        </p:txBody>
      </p:sp>
    </p:spTree>
    <p:extLst>
      <p:ext uri="{BB962C8B-B14F-4D97-AF65-F5344CB8AC3E}">
        <p14:creationId xmlns:p14="http://schemas.microsoft.com/office/powerpoint/2010/main" val="383390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11</a:t>
            </a:fld>
            <a:endParaRPr lang="lt-LT"/>
          </a:p>
        </p:txBody>
      </p:sp>
    </p:spTree>
    <p:extLst>
      <p:ext uri="{BB962C8B-B14F-4D97-AF65-F5344CB8AC3E}">
        <p14:creationId xmlns:p14="http://schemas.microsoft.com/office/powerpoint/2010/main" val="129641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3E00E038-A8D6-469E-8ECE-93D45DEF8FC4}" type="slidenum">
              <a:rPr lang="lt-LT" smtClean="0"/>
              <a:t>12</a:t>
            </a:fld>
            <a:endParaRPr lang="lt-LT"/>
          </a:p>
        </p:txBody>
      </p:sp>
    </p:spTree>
    <p:extLst>
      <p:ext uri="{BB962C8B-B14F-4D97-AF65-F5344CB8AC3E}">
        <p14:creationId xmlns:p14="http://schemas.microsoft.com/office/powerpoint/2010/main" val="229132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13</a:t>
            </a:fld>
            <a:endParaRPr lang="lt-LT"/>
          </a:p>
        </p:txBody>
      </p:sp>
    </p:spTree>
    <p:extLst>
      <p:ext uri="{BB962C8B-B14F-4D97-AF65-F5344CB8AC3E}">
        <p14:creationId xmlns:p14="http://schemas.microsoft.com/office/powerpoint/2010/main" val="150474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050" dirty="0"/>
          </a:p>
        </p:txBody>
      </p:sp>
      <p:sp>
        <p:nvSpPr>
          <p:cNvPr id="4" name="Slide Number Placeholder 3"/>
          <p:cNvSpPr>
            <a:spLocks noGrp="1"/>
          </p:cNvSpPr>
          <p:nvPr>
            <p:ph type="sldNum" sz="quarter" idx="10"/>
          </p:nvPr>
        </p:nvSpPr>
        <p:spPr/>
        <p:txBody>
          <a:bodyPr/>
          <a:lstStyle/>
          <a:p>
            <a:fld id="{1D9E63EE-22F0-4BC6-B626-0EA8096C1E49}" type="slidenum">
              <a:rPr lang="lt-LT" smtClean="0"/>
              <a:t>14</a:t>
            </a:fld>
            <a:endParaRPr lang="lt-LT"/>
          </a:p>
        </p:txBody>
      </p:sp>
    </p:spTree>
    <p:extLst>
      <p:ext uri="{BB962C8B-B14F-4D97-AF65-F5344CB8AC3E}">
        <p14:creationId xmlns:p14="http://schemas.microsoft.com/office/powerpoint/2010/main" val="233476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050" dirty="0"/>
          </a:p>
        </p:txBody>
      </p:sp>
      <p:sp>
        <p:nvSpPr>
          <p:cNvPr id="4" name="Slide Number Placeholder 3"/>
          <p:cNvSpPr>
            <a:spLocks noGrp="1"/>
          </p:cNvSpPr>
          <p:nvPr>
            <p:ph type="sldNum" sz="quarter" idx="10"/>
          </p:nvPr>
        </p:nvSpPr>
        <p:spPr/>
        <p:txBody>
          <a:bodyPr/>
          <a:lstStyle/>
          <a:p>
            <a:fld id="{1D9E63EE-22F0-4BC6-B626-0EA8096C1E49}" type="slidenum">
              <a:rPr lang="lt-LT" smtClean="0"/>
              <a:t>15</a:t>
            </a:fld>
            <a:endParaRPr lang="lt-LT"/>
          </a:p>
        </p:txBody>
      </p:sp>
    </p:spTree>
    <p:extLst>
      <p:ext uri="{BB962C8B-B14F-4D97-AF65-F5344CB8AC3E}">
        <p14:creationId xmlns:p14="http://schemas.microsoft.com/office/powerpoint/2010/main" val="236851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17</a:t>
            </a:fld>
            <a:endParaRPr lang="lt-LT"/>
          </a:p>
        </p:txBody>
      </p:sp>
    </p:spTree>
    <p:extLst>
      <p:ext uri="{BB962C8B-B14F-4D97-AF65-F5344CB8AC3E}">
        <p14:creationId xmlns:p14="http://schemas.microsoft.com/office/powerpoint/2010/main" val="263903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18</a:t>
            </a:fld>
            <a:endParaRPr lang="lt-LT"/>
          </a:p>
        </p:txBody>
      </p:sp>
    </p:spTree>
    <p:extLst>
      <p:ext uri="{BB962C8B-B14F-4D97-AF65-F5344CB8AC3E}">
        <p14:creationId xmlns:p14="http://schemas.microsoft.com/office/powerpoint/2010/main" val="3461121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19</a:t>
            </a:fld>
            <a:endParaRPr lang="lt-LT"/>
          </a:p>
        </p:txBody>
      </p:sp>
    </p:spTree>
    <p:extLst>
      <p:ext uri="{BB962C8B-B14F-4D97-AF65-F5344CB8AC3E}">
        <p14:creationId xmlns:p14="http://schemas.microsoft.com/office/powerpoint/2010/main" val="3106882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Galioja šie fiksuoti įkainiai: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kern="1200" dirty="0">
                <a:solidFill>
                  <a:schemeClr val="tx1"/>
                </a:solidFill>
                <a:effectLst/>
                <a:latin typeface="+mn-lt"/>
                <a:ea typeface="+mn-ea"/>
                <a:cs typeface="+mn-cs"/>
              </a:rPr>
              <a:t>Projektą vykdančio personalo savanoriško darbo įnašo Priemonėje Nr. 08.61-ESFA-V-911 „Vietos plėtros strategijų įgyvendinimas“, fiksuotojo įkainio nustatymo tyrimo ataskaitoje, kuri skelbiama interneto svetainėje www.esinvesticijos.lt (taikoma apskaičiuojant projekto veiklas vykdančių savanorių savanoriškos veiklos nepiniginio įnašo dydį);</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kern="1200" dirty="0">
                <a:solidFill>
                  <a:schemeClr val="tx1"/>
                </a:solidFill>
                <a:effectLst/>
                <a:latin typeface="+mn-lt"/>
                <a:ea typeface="+mn-ea"/>
                <a:cs typeface="+mn-cs"/>
              </a:rPr>
              <a:t>Lietuvos Respublikos teisės aktų nustatytą minimalųjį darbo užmokestį (taikoma apskaičiuojant projekto veiklų dalyvių – savanorių savanoriškos veiklos nepiniginio įnašo dydį ir projekto veiklų dalyvių – savanorišką praktiką atliekančių asmenų  darbo nepiniginio įnašo dydį;</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kern="1200" dirty="0">
                <a:solidFill>
                  <a:schemeClr val="tx1"/>
                </a:solidFill>
                <a:effectLst/>
                <a:latin typeface="+mn-lt"/>
                <a:ea typeface="+mn-ea"/>
                <a:cs typeface="+mn-cs"/>
              </a:rPr>
              <a:t>Kuro ir viešojo transporto išlaidų fiksuotųjų įkainių nustatymo tyrimo ataskaitoje, kuri skelbiama interneto svetainėje www.esinvesticijos.lt;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kern="1200" dirty="0">
                <a:solidFill>
                  <a:schemeClr val="tx1"/>
                </a:solidFill>
                <a:effectLst/>
                <a:latin typeface="+mn-lt"/>
                <a:ea typeface="+mn-ea"/>
                <a:cs typeface="+mn-cs"/>
              </a:rPr>
              <a:t>Privalomojo sveikatos draudimo fiksuotojo įkainio nustatymo pagrindime, skelbiamame interneto svetainėje www.esinvesticijos.lt;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kern="1200" dirty="0">
                <a:solidFill>
                  <a:schemeClr val="tx1"/>
                </a:solidFill>
                <a:effectLst/>
                <a:latin typeface="+mn-lt"/>
                <a:ea typeface="+mn-ea"/>
                <a:cs typeface="+mn-cs"/>
              </a:rPr>
              <a:t>Renginio organizavimo fiksuotąjį įkainį, kurio dydis nustatytas Renginio organizavimo fiksuotojo įkainio nustatymo tyrimo ataskaitoje, skelbiamoje interneto svetainėje www.esinvesticijos.lt;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kern="1200" dirty="0">
                <a:solidFill>
                  <a:schemeClr val="tx1"/>
                </a:solidFill>
                <a:effectLst/>
                <a:latin typeface="+mn-lt"/>
                <a:ea typeface="+mn-ea"/>
                <a:cs typeface="+mn-cs"/>
              </a:rPr>
              <a:t>Kiti nurodyti PFSA.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a:solidFill>
                <a:schemeClr val="tx1"/>
              </a:solidFill>
              <a:effectLst/>
              <a:latin typeface="+mn-lt"/>
              <a:ea typeface="+mn-ea"/>
              <a:cs typeface="+mn-cs"/>
            </a:endParaRPr>
          </a:p>
          <a:p>
            <a:endParaRPr lang="lt-LT" dirty="0"/>
          </a:p>
          <a:p>
            <a:r>
              <a:rPr lang="lt-LT" dirty="0"/>
              <a:t>Komerciniai pasiūlymai turi būti palyginami. Galima vadovautis mažiausia kaina arba kainų vidurkiu.</a:t>
            </a:r>
          </a:p>
        </p:txBody>
      </p:sp>
      <p:sp>
        <p:nvSpPr>
          <p:cNvPr id="4" name="Slide Number Placeholder 3"/>
          <p:cNvSpPr>
            <a:spLocks noGrp="1"/>
          </p:cNvSpPr>
          <p:nvPr>
            <p:ph type="sldNum" sz="quarter" idx="10"/>
          </p:nvPr>
        </p:nvSpPr>
        <p:spPr/>
        <p:txBody>
          <a:bodyPr/>
          <a:lstStyle/>
          <a:p>
            <a:fld id="{9F7E8921-962D-423A-9E52-515069DE66AF}" type="slidenum">
              <a:rPr lang="lt-LT" smtClean="0"/>
              <a:pPr/>
              <a:t>20</a:t>
            </a:fld>
            <a:endParaRPr lang="lt-LT"/>
          </a:p>
        </p:txBody>
      </p:sp>
    </p:spTree>
    <p:extLst>
      <p:ext uri="{BB962C8B-B14F-4D97-AF65-F5344CB8AC3E}">
        <p14:creationId xmlns:p14="http://schemas.microsoft.com/office/powerpoint/2010/main" val="312720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21</a:t>
            </a:fld>
            <a:endParaRPr lang="lt-LT"/>
          </a:p>
        </p:txBody>
      </p:sp>
    </p:spTree>
    <p:extLst>
      <p:ext uri="{BB962C8B-B14F-4D97-AF65-F5344CB8AC3E}">
        <p14:creationId xmlns:p14="http://schemas.microsoft.com/office/powerpoint/2010/main" val="234302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2</a:t>
            </a:fld>
            <a:endParaRPr lang="lt-LT"/>
          </a:p>
        </p:txBody>
      </p:sp>
    </p:spTree>
    <p:extLst>
      <p:ext uri="{BB962C8B-B14F-4D97-AF65-F5344CB8AC3E}">
        <p14:creationId xmlns:p14="http://schemas.microsoft.com/office/powerpoint/2010/main" val="836481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22</a:t>
            </a:fld>
            <a:endParaRPr lang="lt-LT"/>
          </a:p>
        </p:txBody>
      </p:sp>
    </p:spTree>
    <p:extLst>
      <p:ext uri="{BB962C8B-B14F-4D97-AF65-F5344CB8AC3E}">
        <p14:creationId xmlns:p14="http://schemas.microsoft.com/office/powerpoint/2010/main" val="4028592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23</a:t>
            </a:fld>
            <a:endParaRPr lang="lt-LT"/>
          </a:p>
        </p:txBody>
      </p:sp>
    </p:spTree>
    <p:extLst>
      <p:ext uri="{BB962C8B-B14F-4D97-AF65-F5344CB8AC3E}">
        <p14:creationId xmlns:p14="http://schemas.microsoft.com/office/powerpoint/2010/main" val="821312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24</a:t>
            </a:fld>
            <a:endParaRPr lang="lt-LT"/>
          </a:p>
        </p:txBody>
      </p:sp>
    </p:spTree>
    <p:extLst>
      <p:ext uri="{BB962C8B-B14F-4D97-AF65-F5344CB8AC3E}">
        <p14:creationId xmlns:p14="http://schemas.microsoft.com/office/powerpoint/2010/main" val="2813893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25</a:t>
            </a:fld>
            <a:endParaRPr lang="lt-LT"/>
          </a:p>
        </p:txBody>
      </p:sp>
    </p:spTree>
    <p:extLst>
      <p:ext uri="{BB962C8B-B14F-4D97-AF65-F5344CB8AC3E}">
        <p14:creationId xmlns:p14="http://schemas.microsoft.com/office/powerpoint/2010/main" val="551325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26</a:t>
            </a:fld>
            <a:endParaRPr lang="lt-LT"/>
          </a:p>
        </p:txBody>
      </p:sp>
    </p:spTree>
    <p:extLst>
      <p:ext uri="{BB962C8B-B14F-4D97-AF65-F5344CB8AC3E}">
        <p14:creationId xmlns:p14="http://schemas.microsoft.com/office/powerpoint/2010/main" val="2427289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27</a:t>
            </a:fld>
            <a:endParaRPr lang="lt-LT"/>
          </a:p>
        </p:txBody>
      </p:sp>
    </p:spTree>
    <p:extLst>
      <p:ext uri="{BB962C8B-B14F-4D97-AF65-F5344CB8AC3E}">
        <p14:creationId xmlns:p14="http://schemas.microsoft.com/office/powerpoint/2010/main" val="1609866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  Pagal tyrimo ataskaitą: 7,24 Eur/val., kai nedraustas; 6,74 Eur/val. kai draudžiamas privalomu sveikatos draudimu (2018-08-21 atnaujintas tyrimas). Vadovautis aktualia redakcija.</a:t>
            </a:r>
          </a:p>
        </p:txBody>
      </p:sp>
      <p:sp>
        <p:nvSpPr>
          <p:cNvPr id="4" name="Slide Number Placeholder 3"/>
          <p:cNvSpPr>
            <a:spLocks noGrp="1"/>
          </p:cNvSpPr>
          <p:nvPr>
            <p:ph type="sldNum" sz="quarter" idx="10"/>
          </p:nvPr>
        </p:nvSpPr>
        <p:spPr/>
        <p:txBody>
          <a:bodyPr/>
          <a:lstStyle/>
          <a:p>
            <a:fld id="{9F7E8921-962D-423A-9E52-515069DE66AF}" type="slidenum">
              <a:rPr lang="lt-LT" smtClean="0"/>
              <a:pPr/>
              <a:t>28</a:t>
            </a:fld>
            <a:endParaRPr lang="lt-LT"/>
          </a:p>
        </p:txBody>
      </p:sp>
    </p:spTree>
    <p:extLst>
      <p:ext uri="{BB962C8B-B14F-4D97-AF65-F5344CB8AC3E}">
        <p14:creationId xmlns:p14="http://schemas.microsoft.com/office/powerpoint/2010/main" val="2653579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29</a:t>
            </a:fld>
            <a:endParaRPr lang="lt-LT"/>
          </a:p>
        </p:txBody>
      </p:sp>
    </p:spTree>
    <p:extLst>
      <p:ext uri="{BB962C8B-B14F-4D97-AF65-F5344CB8AC3E}">
        <p14:creationId xmlns:p14="http://schemas.microsoft.com/office/powerpoint/2010/main" val="2398028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30</a:t>
            </a:fld>
            <a:endParaRPr lang="lt-LT"/>
          </a:p>
        </p:txBody>
      </p:sp>
    </p:spTree>
    <p:extLst>
      <p:ext uri="{BB962C8B-B14F-4D97-AF65-F5344CB8AC3E}">
        <p14:creationId xmlns:p14="http://schemas.microsoft.com/office/powerpoint/2010/main" val="3715489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B7BF031-F23E-4261-9A66-502859B53136}" type="slidenum">
              <a:rPr lang="lt-LT" smtClean="0"/>
              <a:pPr/>
              <a:t>34</a:t>
            </a:fld>
            <a:endParaRPr lang="lt-LT"/>
          </a:p>
        </p:txBody>
      </p:sp>
    </p:spTree>
    <p:extLst>
      <p:ext uri="{BB962C8B-B14F-4D97-AF65-F5344CB8AC3E}">
        <p14:creationId xmlns:p14="http://schemas.microsoft.com/office/powerpoint/2010/main" val="16841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3</a:t>
            </a:fld>
            <a:endParaRPr lang="lt-LT"/>
          </a:p>
        </p:txBody>
      </p:sp>
    </p:spTree>
    <p:extLst>
      <p:ext uri="{BB962C8B-B14F-4D97-AF65-F5344CB8AC3E}">
        <p14:creationId xmlns:p14="http://schemas.microsoft.com/office/powerpoint/2010/main" val="1832493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9F7E8921-962D-423A-9E52-515069DE66AF}" type="slidenum">
              <a:rPr lang="lt-LT" smtClean="0"/>
              <a:pPr/>
              <a:t>37</a:t>
            </a:fld>
            <a:endParaRPr lang="lt-LT"/>
          </a:p>
        </p:txBody>
      </p:sp>
    </p:spTree>
    <p:extLst>
      <p:ext uri="{BB962C8B-B14F-4D97-AF65-F5344CB8AC3E}">
        <p14:creationId xmlns:p14="http://schemas.microsoft.com/office/powerpoint/2010/main" val="1543160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9F7E8921-962D-423A-9E52-515069DE66AF}" type="slidenum">
              <a:rPr lang="lt-LT" smtClean="0"/>
              <a:pPr/>
              <a:t>38</a:t>
            </a:fld>
            <a:endParaRPr lang="lt-LT"/>
          </a:p>
        </p:txBody>
      </p:sp>
    </p:spTree>
    <p:extLst>
      <p:ext uri="{BB962C8B-B14F-4D97-AF65-F5344CB8AC3E}">
        <p14:creationId xmlns:p14="http://schemas.microsoft.com/office/powerpoint/2010/main" val="227093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050" dirty="0"/>
          </a:p>
        </p:txBody>
      </p:sp>
      <p:sp>
        <p:nvSpPr>
          <p:cNvPr id="4" name="Slide Number Placeholder 3"/>
          <p:cNvSpPr>
            <a:spLocks noGrp="1"/>
          </p:cNvSpPr>
          <p:nvPr>
            <p:ph type="sldNum" sz="quarter" idx="10"/>
          </p:nvPr>
        </p:nvSpPr>
        <p:spPr/>
        <p:txBody>
          <a:bodyPr/>
          <a:lstStyle/>
          <a:p>
            <a:fld id="{1D9E63EE-22F0-4BC6-B626-0EA8096C1E49}" type="slidenum">
              <a:rPr lang="lt-LT" smtClean="0"/>
              <a:t>4</a:t>
            </a:fld>
            <a:endParaRPr lang="lt-LT"/>
          </a:p>
        </p:txBody>
      </p:sp>
    </p:spTree>
    <p:extLst>
      <p:ext uri="{BB962C8B-B14F-4D97-AF65-F5344CB8AC3E}">
        <p14:creationId xmlns:p14="http://schemas.microsoft.com/office/powerpoint/2010/main" val="54555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200" kern="1200" dirty="0">
              <a:solidFill>
                <a:schemeClr val="tx1"/>
              </a:solidFill>
              <a:effectLst/>
              <a:latin typeface="+mn-lt"/>
              <a:ea typeface="+mn-ea"/>
              <a:cs typeface="+mn-cs"/>
            </a:endParaRPr>
          </a:p>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5</a:t>
            </a:fld>
            <a:endParaRPr lang="lt-LT"/>
          </a:p>
        </p:txBody>
      </p:sp>
    </p:spTree>
    <p:extLst>
      <p:ext uri="{BB962C8B-B14F-4D97-AF65-F5344CB8AC3E}">
        <p14:creationId xmlns:p14="http://schemas.microsoft.com/office/powerpoint/2010/main" val="315962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6</a:t>
            </a:fld>
            <a:endParaRPr lang="lt-LT"/>
          </a:p>
        </p:txBody>
      </p:sp>
    </p:spTree>
    <p:extLst>
      <p:ext uri="{BB962C8B-B14F-4D97-AF65-F5344CB8AC3E}">
        <p14:creationId xmlns:p14="http://schemas.microsoft.com/office/powerpoint/2010/main" val="282038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7</a:t>
            </a:fld>
            <a:endParaRPr lang="lt-LT"/>
          </a:p>
        </p:txBody>
      </p:sp>
    </p:spTree>
    <p:extLst>
      <p:ext uri="{BB962C8B-B14F-4D97-AF65-F5344CB8AC3E}">
        <p14:creationId xmlns:p14="http://schemas.microsoft.com/office/powerpoint/2010/main" val="3976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8</a:t>
            </a:fld>
            <a:endParaRPr lang="lt-LT"/>
          </a:p>
        </p:txBody>
      </p:sp>
    </p:spTree>
    <p:extLst>
      <p:ext uri="{BB962C8B-B14F-4D97-AF65-F5344CB8AC3E}">
        <p14:creationId xmlns:p14="http://schemas.microsoft.com/office/powerpoint/2010/main" val="263790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t-LT" dirty="0"/>
          </a:p>
        </p:txBody>
      </p:sp>
      <p:sp>
        <p:nvSpPr>
          <p:cNvPr id="4" name="Slide Number Placeholder 3"/>
          <p:cNvSpPr>
            <a:spLocks noGrp="1"/>
          </p:cNvSpPr>
          <p:nvPr>
            <p:ph type="sldNum" sz="quarter" idx="10"/>
          </p:nvPr>
        </p:nvSpPr>
        <p:spPr/>
        <p:txBody>
          <a:bodyPr/>
          <a:lstStyle/>
          <a:p>
            <a:fld id="{9F7E8921-962D-423A-9E52-515069DE66AF}" type="slidenum">
              <a:rPr lang="lt-LT" smtClean="0"/>
              <a:pPr/>
              <a:t>9</a:t>
            </a:fld>
            <a:endParaRPr lang="lt-LT"/>
          </a:p>
        </p:txBody>
      </p:sp>
    </p:spTree>
    <p:extLst>
      <p:ext uri="{BB962C8B-B14F-4D97-AF65-F5344CB8AC3E}">
        <p14:creationId xmlns:p14="http://schemas.microsoft.com/office/powerpoint/2010/main" val="2309340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2" name="Title 1"/>
          <p:cNvSpPr>
            <a:spLocks noGrp="1"/>
          </p:cNvSpPr>
          <p:nvPr>
            <p:ph type="ctrTitle" hasCustomPrompt="1"/>
          </p:nvPr>
        </p:nvSpPr>
        <p:spPr>
          <a:xfrm>
            <a:off x="1691680" y="1628800"/>
            <a:ext cx="6480720" cy="1224136"/>
          </a:xfrm>
        </p:spPr>
        <p:txBody>
          <a:bodyPr anchor="t" anchorCtr="0">
            <a:normAutofit/>
          </a:bodyPr>
          <a:lstStyle>
            <a:lvl1pPr algn="l">
              <a:defRPr sz="3600" b="0">
                <a:solidFill>
                  <a:schemeClr val="tx1">
                    <a:lumMod val="50000"/>
                    <a:lumOff val="50000"/>
                  </a:schemeClr>
                </a:solidFill>
              </a:defRPr>
            </a:lvl1pPr>
          </a:lstStyle>
          <a:p>
            <a:r>
              <a:rPr lang="en-US" dirty="0" err="1"/>
              <a:t>Pavadinimas_A</a:t>
            </a:r>
            <a:endParaRPr lang="en-US" dirty="0"/>
          </a:p>
        </p:txBody>
      </p:sp>
      <p:sp>
        <p:nvSpPr>
          <p:cNvPr id="3" name="Subtitle 2"/>
          <p:cNvSpPr>
            <a:spLocks noGrp="1"/>
          </p:cNvSpPr>
          <p:nvPr>
            <p:ph type="subTitle" idx="1" hasCustomPrompt="1"/>
          </p:nvPr>
        </p:nvSpPr>
        <p:spPr>
          <a:xfrm>
            <a:off x="1691680" y="3068960"/>
            <a:ext cx="6480720" cy="2952328"/>
          </a:xfrm>
        </p:spPr>
        <p:txBody>
          <a:bodyPr>
            <a:normAutofit/>
          </a:bodyPr>
          <a:lstStyle>
            <a:lvl1pPr marL="0" indent="0" algn="l">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Pavadinimas_B</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2" name="Title 1"/>
          <p:cNvSpPr>
            <a:spLocks noGrp="1"/>
          </p:cNvSpPr>
          <p:nvPr>
            <p:ph type="ctrTitle" hasCustomPrompt="1"/>
          </p:nvPr>
        </p:nvSpPr>
        <p:spPr>
          <a:xfrm>
            <a:off x="971600" y="548680"/>
            <a:ext cx="7200800" cy="792088"/>
          </a:xfrm>
        </p:spPr>
        <p:txBody>
          <a:bodyPr anchor="t" anchorCtr="0">
            <a:normAutofit/>
          </a:bodyPr>
          <a:lstStyle>
            <a:lvl1pPr algn="l">
              <a:defRPr sz="3300" b="0">
                <a:solidFill>
                  <a:srgbClr val="990033"/>
                </a:solidFill>
              </a:defRPr>
            </a:lvl1pPr>
          </a:lstStyle>
          <a:p>
            <a:r>
              <a:rPr lang="en-US" dirty="0" err="1"/>
              <a:t>Pavadinimas_A</a:t>
            </a:r>
            <a:endParaRPr lang="en-US" dirty="0"/>
          </a:p>
        </p:txBody>
      </p:sp>
      <p:sp>
        <p:nvSpPr>
          <p:cNvPr id="3" name="Subtitle 2"/>
          <p:cNvSpPr>
            <a:spLocks noGrp="1"/>
          </p:cNvSpPr>
          <p:nvPr>
            <p:ph type="subTitle" idx="1" hasCustomPrompt="1"/>
          </p:nvPr>
        </p:nvSpPr>
        <p:spPr>
          <a:xfrm>
            <a:off x="971600" y="1556792"/>
            <a:ext cx="7200800" cy="818273"/>
          </a:xfrm>
        </p:spPr>
        <p:txBody>
          <a:bodyPr>
            <a:normAutofit/>
          </a:bodyPr>
          <a:lstStyle>
            <a:lvl1pPr marL="0" indent="0" algn="l">
              <a:buNone/>
              <a:defRPr sz="22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Tekstas_a</a:t>
            </a:r>
            <a:r>
              <a:rPr lang="en-US" dirty="0"/>
              <a:t> </a:t>
            </a:r>
          </a:p>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7" name="Title 1"/>
          <p:cNvSpPr>
            <a:spLocks noGrp="1"/>
          </p:cNvSpPr>
          <p:nvPr>
            <p:ph type="ctrTitle" hasCustomPrompt="1"/>
          </p:nvPr>
        </p:nvSpPr>
        <p:spPr>
          <a:xfrm>
            <a:off x="971600" y="548680"/>
            <a:ext cx="7200800" cy="792088"/>
          </a:xfrm>
        </p:spPr>
        <p:txBody>
          <a:bodyPr anchor="t" anchorCtr="0">
            <a:normAutofit/>
          </a:bodyPr>
          <a:lstStyle>
            <a:lvl1pPr algn="l">
              <a:defRPr sz="3300" b="0">
                <a:solidFill>
                  <a:srgbClr val="0070C0"/>
                </a:solidFill>
              </a:defRPr>
            </a:lvl1pPr>
          </a:lstStyle>
          <a:p>
            <a:r>
              <a:rPr lang="en-US" dirty="0" err="1"/>
              <a:t>Pavadinimas_A</a:t>
            </a:r>
            <a:endParaRPr lang="en-US" dirty="0"/>
          </a:p>
        </p:txBody>
      </p:sp>
      <p:sp>
        <p:nvSpPr>
          <p:cNvPr id="9" name="Subtitle 2"/>
          <p:cNvSpPr>
            <a:spLocks noGrp="1"/>
          </p:cNvSpPr>
          <p:nvPr>
            <p:ph type="subTitle" idx="1" hasCustomPrompt="1"/>
          </p:nvPr>
        </p:nvSpPr>
        <p:spPr>
          <a:xfrm>
            <a:off x="971600" y="1556792"/>
            <a:ext cx="7200800" cy="818273"/>
          </a:xfrm>
        </p:spPr>
        <p:txBody>
          <a:bodyPr>
            <a:normAutofit/>
          </a:bodyPr>
          <a:lstStyle>
            <a:lvl1pPr marL="0" indent="0" algn="l">
              <a:buNone/>
              <a:defRPr sz="22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Tekstas_a</a:t>
            </a:r>
            <a:r>
              <a:rPr lang="en-US" dirty="0"/>
              <a:t> </a:t>
            </a:r>
          </a:p>
          <a:p>
            <a:endParaRPr lang="en-US" dirty="0"/>
          </a:p>
        </p:txBody>
      </p:sp>
    </p:spTree>
    <p:extLst>
      <p:ext uri="{BB962C8B-B14F-4D97-AF65-F5344CB8AC3E}">
        <p14:creationId xmlns:p14="http://schemas.microsoft.com/office/powerpoint/2010/main" val="634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7" name="Title 1"/>
          <p:cNvSpPr>
            <a:spLocks noGrp="1"/>
          </p:cNvSpPr>
          <p:nvPr>
            <p:ph type="ctrTitle" hasCustomPrompt="1"/>
          </p:nvPr>
        </p:nvSpPr>
        <p:spPr>
          <a:xfrm>
            <a:off x="971600" y="548680"/>
            <a:ext cx="7200800" cy="792088"/>
          </a:xfrm>
        </p:spPr>
        <p:txBody>
          <a:bodyPr anchor="t" anchorCtr="0">
            <a:normAutofit/>
          </a:bodyPr>
          <a:lstStyle>
            <a:lvl1pPr algn="l">
              <a:defRPr sz="3300" b="0">
                <a:solidFill>
                  <a:srgbClr val="FF6600"/>
                </a:solidFill>
              </a:defRPr>
            </a:lvl1pPr>
          </a:lstStyle>
          <a:p>
            <a:r>
              <a:rPr lang="en-US" dirty="0" err="1"/>
              <a:t>Pavadinimas_A</a:t>
            </a:r>
            <a:endParaRPr lang="en-US" dirty="0"/>
          </a:p>
        </p:txBody>
      </p:sp>
      <p:sp>
        <p:nvSpPr>
          <p:cNvPr id="8" name="Subtitle 2"/>
          <p:cNvSpPr>
            <a:spLocks noGrp="1"/>
          </p:cNvSpPr>
          <p:nvPr>
            <p:ph type="subTitle" idx="1" hasCustomPrompt="1"/>
          </p:nvPr>
        </p:nvSpPr>
        <p:spPr>
          <a:xfrm>
            <a:off x="971600" y="1556792"/>
            <a:ext cx="7200800" cy="818273"/>
          </a:xfrm>
        </p:spPr>
        <p:txBody>
          <a:bodyPr>
            <a:normAutofit/>
          </a:bodyPr>
          <a:lstStyle>
            <a:lvl1pPr marL="0" indent="0" algn="l">
              <a:buNone/>
              <a:defRPr sz="22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Tekstas_a</a:t>
            </a:r>
            <a:r>
              <a:rPr lang="en-US" dirty="0"/>
              <a:t> </a:t>
            </a:r>
          </a:p>
          <a:p>
            <a:endParaRPr lang="en-US" dirty="0"/>
          </a:p>
        </p:txBody>
      </p:sp>
    </p:spTree>
    <p:extLst>
      <p:ext uri="{BB962C8B-B14F-4D97-AF65-F5344CB8AC3E}">
        <p14:creationId xmlns:p14="http://schemas.microsoft.com/office/powerpoint/2010/main" val="70718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7" name="Title 1"/>
          <p:cNvSpPr>
            <a:spLocks noGrp="1"/>
          </p:cNvSpPr>
          <p:nvPr>
            <p:ph type="ctrTitle" hasCustomPrompt="1"/>
          </p:nvPr>
        </p:nvSpPr>
        <p:spPr>
          <a:xfrm>
            <a:off x="971600" y="548680"/>
            <a:ext cx="7200800" cy="792088"/>
          </a:xfrm>
        </p:spPr>
        <p:txBody>
          <a:bodyPr anchor="t" anchorCtr="0">
            <a:normAutofit/>
          </a:bodyPr>
          <a:lstStyle>
            <a:lvl1pPr algn="l">
              <a:defRPr sz="3300" b="0">
                <a:solidFill>
                  <a:srgbClr val="99CC00"/>
                </a:solidFill>
              </a:defRPr>
            </a:lvl1pPr>
          </a:lstStyle>
          <a:p>
            <a:r>
              <a:rPr lang="en-US" dirty="0" err="1"/>
              <a:t>Pavadinimas_A</a:t>
            </a:r>
            <a:endParaRPr lang="en-US" dirty="0"/>
          </a:p>
        </p:txBody>
      </p:sp>
      <p:sp>
        <p:nvSpPr>
          <p:cNvPr id="8" name="Subtitle 2"/>
          <p:cNvSpPr>
            <a:spLocks noGrp="1"/>
          </p:cNvSpPr>
          <p:nvPr>
            <p:ph type="subTitle" idx="1" hasCustomPrompt="1"/>
          </p:nvPr>
        </p:nvSpPr>
        <p:spPr>
          <a:xfrm>
            <a:off x="971600" y="1556792"/>
            <a:ext cx="7200800" cy="818273"/>
          </a:xfrm>
        </p:spPr>
        <p:txBody>
          <a:bodyPr>
            <a:normAutofit/>
          </a:bodyPr>
          <a:lstStyle>
            <a:lvl1pPr marL="0" indent="0" algn="l">
              <a:buNone/>
              <a:defRPr sz="22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Tekstas_a</a:t>
            </a:r>
            <a:r>
              <a:rPr lang="en-US" dirty="0"/>
              <a:t> </a:t>
            </a:r>
          </a:p>
          <a:p>
            <a:endParaRPr lang="en-US" dirty="0"/>
          </a:p>
        </p:txBody>
      </p:sp>
    </p:spTree>
    <p:extLst>
      <p:ext uri="{BB962C8B-B14F-4D97-AF65-F5344CB8AC3E}">
        <p14:creationId xmlns:p14="http://schemas.microsoft.com/office/powerpoint/2010/main" val="171711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 y="0"/>
            <a:ext cx="9142156" cy="6858000"/>
          </a:xfrm>
          <a:prstGeom prst="rect">
            <a:avLst/>
          </a:prstGeom>
        </p:spPr>
      </p:pic>
      <p:sp>
        <p:nvSpPr>
          <p:cNvPr id="7" name="Title 1"/>
          <p:cNvSpPr>
            <a:spLocks noGrp="1"/>
          </p:cNvSpPr>
          <p:nvPr>
            <p:ph type="ctrTitle" hasCustomPrompt="1"/>
          </p:nvPr>
        </p:nvSpPr>
        <p:spPr>
          <a:xfrm>
            <a:off x="1331640" y="2662552"/>
            <a:ext cx="6480720" cy="1224136"/>
          </a:xfrm>
        </p:spPr>
        <p:txBody>
          <a:bodyPr anchor="t" anchorCtr="0">
            <a:normAutofit/>
          </a:bodyPr>
          <a:lstStyle>
            <a:lvl1pPr algn="ctr">
              <a:defRPr sz="3600" b="0" baseline="0">
                <a:solidFill>
                  <a:schemeClr val="tx1">
                    <a:lumMod val="50000"/>
                    <a:lumOff val="50000"/>
                  </a:schemeClr>
                </a:solidFill>
              </a:defRPr>
            </a:lvl1pPr>
          </a:lstStyle>
          <a:p>
            <a:r>
              <a:rPr lang="en-US" dirty="0"/>
              <a:t>A</a:t>
            </a:r>
            <a:r>
              <a:rPr lang="lt-LT" dirty="0"/>
              <a:t>ČIŪ UŽ DĖMESĮ</a:t>
            </a:r>
            <a:endParaRPr lang="en-US" dirty="0"/>
          </a:p>
        </p:txBody>
      </p:sp>
    </p:spTree>
    <p:extLst>
      <p:ext uri="{BB962C8B-B14F-4D97-AF65-F5344CB8AC3E}">
        <p14:creationId xmlns:p14="http://schemas.microsoft.com/office/powerpoint/2010/main" val="1713471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E9E60-6CCB-4EBF-B740-DA5DB168C914}" type="datetimeFigureOut">
              <a:rPr lang="en-US" smtClean="0"/>
              <a:pPr/>
              <a:t>9/17/2018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42790-0E8A-4B1C-B4D8-9F57B0AC97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sfa.l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esf.lt/lt/pareiskejams/kaip_parengti_projekta/rinkos_analize" TargetMode="External"/><Relationship Id="rId3" Type="http://schemas.openxmlformats.org/officeDocument/2006/relationships/hyperlink" Target="https://e-seimas.lrs.lt/portal/legalAct/lt/TAD/9bc25c404ff711e485f39f55fd139d01/qtSVuioLqg?positionInSearchResults=2&amp;searchModelUUID=47a0345f-732a-46db-8d8e-acb97ff2d6db" TargetMode="External"/><Relationship Id="rId7" Type="http://schemas.openxmlformats.org/officeDocument/2006/relationships/hyperlink" Target="http://www.esinvesticijos.lt/lt/dokumentai/2014-2020-m-rekomendacijos-del-projektu-islaidu-atitikties-europos-sajungos-strukturiniu-fondu-reikalavimam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e-seimas.lrs.lt/portal/legalAct/lt/TAD/8d1e6b40a2a611e591078486468c1c39?positionInSearchResults=0&amp;searchModelUUID=5ea2a41b-f6f8-4905-a6df-be6aa77538a7" TargetMode="External"/><Relationship Id="rId5" Type="http://schemas.openxmlformats.org/officeDocument/2006/relationships/hyperlink" Target="https://e-seimas.lrs.lt/portal/legalAct/lt/TAD/7bab73f0c44c11e48799bc57840226ce/MIXCXwKYbZ?positionInSearchResults=0&amp;searchModelUUID=5ea2a41b-f6f8-4905-a6df-be6aa77538a7" TargetMode="External"/><Relationship Id="rId4" Type="http://schemas.openxmlformats.org/officeDocument/2006/relationships/hyperlink" Target="https://e-seimas.lrs.lt/portal/legalAct/lt/TAD/ff9c8180493511e68f45bcf65e0a17ee?positionInSearchResults=0&amp;searchModelUUID=5ea2a41b-f6f8-4905-a6df-be6aa77538a7" TargetMode="External"/><Relationship Id="rId9" Type="http://schemas.openxmlformats.org/officeDocument/2006/relationships/hyperlink" Target="http://www.esinvesticijos.lt/lt/dokumentai/supaprastinto-islaidu-apmokejimo-tyrima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esinvesticijos.lt/" TargetMode="External"/><Relationship Id="rId2" Type="http://schemas.openxmlformats.org/officeDocument/2006/relationships/hyperlink" Target="mailto:korupcija@esf.l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laura.batuleviciute@esf.l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334" y="2204864"/>
            <a:ext cx="6483050" cy="1781920"/>
          </a:xfrm>
        </p:spPr>
        <p:txBody>
          <a:bodyPr>
            <a:normAutofit fontScale="90000"/>
          </a:bodyPr>
          <a:lstStyle/>
          <a:p>
            <a:r>
              <a:rPr lang="lt-LT" sz="2700" b="1" dirty="0">
                <a:solidFill>
                  <a:schemeClr val="tx1"/>
                </a:solidFill>
              </a:rPr>
              <a:t>„Paraiškų dėl vietos plėtros strategijas įgyvendinančių projektų vertinimo patirtis ir patarimai VVG</a:t>
            </a:r>
            <a:r>
              <a:rPr lang="lt-LT" sz="2700" dirty="0">
                <a:solidFill>
                  <a:schemeClr val="tx1"/>
                </a:solidFill>
              </a:rPr>
              <a:t>“.</a:t>
            </a:r>
            <a:r>
              <a:rPr lang="lt-LT" dirty="0"/>
              <a:t/>
            </a:r>
            <a:br>
              <a:rPr lang="lt-LT" dirty="0"/>
            </a:br>
            <a:r>
              <a:rPr lang="lt-LT" dirty="0"/>
              <a:t/>
            </a:r>
            <a:br>
              <a:rPr lang="lt-LT" dirty="0"/>
            </a:br>
            <a:r>
              <a:rPr lang="lt-LT" dirty="0"/>
              <a:t/>
            </a:r>
            <a:br>
              <a:rPr lang="lt-LT" dirty="0"/>
            </a:br>
            <a:r>
              <a:rPr lang="lt-LT" sz="2700" dirty="0">
                <a:solidFill>
                  <a:schemeClr val="tx1"/>
                </a:solidFill>
              </a:rPr>
              <a:t/>
            </a:r>
            <a:br>
              <a:rPr lang="lt-LT" sz="2700" dirty="0">
                <a:solidFill>
                  <a:schemeClr val="tx1"/>
                </a:solidFill>
              </a:rPr>
            </a:br>
            <a:r>
              <a:rPr lang="lt-LT" sz="1600" i="1" dirty="0">
                <a:solidFill>
                  <a:schemeClr val="tx1">
                    <a:lumMod val="65000"/>
                    <a:lumOff val="35000"/>
                  </a:schemeClr>
                </a:solidFill>
              </a:rPr>
              <a:t>ESFA, Projektų valdymo skyriaus III vyr. projektų vadovė           Laura Batulevičiūtė</a:t>
            </a:r>
            <a:endParaRPr lang="en-US" sz="1600" i="1" dirty="0">
              <a:solidFill>
                <a:schemeClr val="tx1">
                  <a:lumMod val="65000"/>
                  <a:lumOff val="35000"/>
                </a:schemeClr>
              </a:solidFill>
            </a:endParaRPr>
          </a:p>
        </p:txBody>
      </p:sp>
      <p:sp>
        <p:nvSpPr>
          <p:cNvPr id="7" name="Rectangle 6"/>
          <p:cNvSpPr/>
          <p:nvPr/>
        </p:nvSpPr>
        <p:spPr>
          <a:xfrm>
            <a:off x="953312" y="2184295"/>
            <a:ext cx="45719" cy="10782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48027" y="3894832"/>
            <a:ext cx="45719" cy="81615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B669AA-C0E7-4391-A9F4-432E0D96CCD7}"/>
              </a:ext>
            </a:extLst>
          </p:cNvPr>
          <p:cNvSpPr>
            <a:spLocks noGrp="1"/>
          </p:cNvSpPr>
          <p:nvPr>
            <p:ph type="ctrTitle"/>
          </p:nvPr>
        </p:nvSpPr>
        <p:spPr>
          <a:xfrm>
            <a:off x="971600" y="548679"/>
            <a:ext cx="7634518" cy="5403886"/>
          </a:xfrm>
        </p:spPr>
        <p:txBody>
          <a:bodyPr>
            <a:normAutofit/>
          </a:bodyPr>
          <a:lstStyle/>
          <a:p>
            <a:pPr algn="just"/>
            <a:r>
              <a:rPr lang="lt-LT" sz="3200" dirty="0"/>
              <a:t>Remiama veikla (PFSA - 10.2)</a:t>
            </a:r>
            <a:r>
              <a:rPr lang="lt-LT" sz="3200" dirty="0">
                <a:latin typeface="+mn-lt"/>
              </a:rPr>
              <a:t/>
            </a:r>
            <a:br>
              <a:rPr lang="lt-LT" sz="3200" dirty="0">
                <a:latin typeface="+mn-lt"/>
              </a:rPr>
            </a:br>
            <a:r>
              <a:rPr lang="lt-LT" sz="3200" dirty="0">
                <a:latin typeface="+mn-lt"/>
              </a:rPr>
              <a:t/>
            </a:r>
            <a:br>
              <a:rPr lang="lt-LT" sz="3200" dirty="0">
                <a:latin typeface="+mn-lt"/>
              </a:rPr>
            </a:br>
            <a:r>
              <a:rPr lang="lt-LT" sz="3200" dirty="0">
                <a:latin typeface="+mn-lt"/>
              </a:rPr>
              <a:t>     </a:t>
            </a:r>
            <a:r>
              <a:rPr lang="lt-LT" sz="2800" dirty="0">
                <a:solidFill>
                  <a:schemeClr val="tx1"/>
                </a:solidFill>
                <a:latin typeface="+mn-lt"/>
              </a:rPr>
              <a:t>Bedarbių ir ekonomiškai neaktyvių asmenų užimtumui didinti skirtų iniciatyvų įgyvendinimas, siekiant pagerinti šių asmenų padėtį darbo rinkoje.</a:t>
            </a:r>
          </a:p>
        </p:txBody>
      </p:sp>
      <p:pic>
        <p:nvPicPr>
          <p:cNvPr id="4" name="Picture 3">
            <a:extLst>
              <a:ext uri="{FF2B5EF4-FFF2-40B4-BE49-F238E27FC236}">
                <a16:creationId xmlns="" xmlns:a16="http://schemas.microsoft.com/office/drawing/2014/main" id="{349915AE-A613-425F-BA3F-84ED0E5F3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71" y="3786268"/>
            <a:ext cx="2184306" cy="1981959"/>
          </a:xfrm>
          <a:prstGeom prst="rect">
            <a:avLst/>
          </a:prstGeom>
        </p:spPr>
      </p:pic>
    </p:spTree>
    <p:extLst>
      <p:ext uri="{BB962C8B-B14F-4D97-AF65-F5344CB8AC3E}">
        <p14:creationId xmlns:p14="http://schemas.microsoft.com/office/powerpoint/2010/main" val="86671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33E1B-B179-4876-B554-9564BF4B77E2}"/>
              </a:ext>
            </a:extLst>
          </p:cNvPr>
          <p:cNvSpPr>
            <a:spLocks noGrp="1"/>
          </p:cNvSpPr>
          <p:nvPr>
            <p:ph type="ctrTitle"/>
          </p:nvPr>
        </p:nvSpPr>
        <p:spPr/>
        <p:txBody>
          <a:bodyPr>
            <a:normAutofit/>
          </a:bodyPr>
          <a:lstStyle/>
          <a:p>
            <a:r>
              <a:rPr lang="lt-LT" dirty="0"/>
              <a:t>Idėjos </a:t>
            </a:r>
          </a:p>
        </p:txBody>
      </p:sp>
      <p:sp>
        <p:nvSpPr>
          <p:cNvPr id="3" name="Subtitle 2">
            <a:extLst>
              <a:ext uri="{FF2B5EF4-FFF2-40B4-BE49-F238E27FC236}">
                <a16:creationId xmlns="" xmlns:a16="http://schemas.microsoft.com/office/drawing/2014/main" id="{E463392A-F1AC-4AB4-BA6D-A9D801EA1D4D}"/>
              </a:ext>
            </a:extLst>
          </p:cNvPr>
          <p:cNvSpPr>
            <a:spLocks noGrp="1"/>
          </p:cNvSpPr>
          <p:nvPr>
            <p:ph type="subTitle" idx="1"/>
          </p:nvPr>
        </p:nvSpPr>
        <p:spPr>
          <a:xfrm>
            <a:off x="971600" y="1556792"/>
            <a:ext cx="7200800" cy="4402574"/>
          </a:xfrm>
        </p:spPr>
        <p:txBody>
          <a:bodyPr/>
          <a:lstStyle/>
          <a:p>
            <a:endParaRPr lang="lt-LT" dirty="0"/>
          </a:p>
        </p:txBody>
      </p:sp>
      <p:pic>
        <p:nvPicPr>
          <p:cNvPr id="6" name="Picture 5">
            <a:extLst>
              <a:ext uri="{FF2B5EF4-FFF2-40B4-BE49-F238E27FC236}">
                <a16:creationId xmlns="" xmlns:a16="http://schemas.microsoft.com/office/drawing/2014/main" id="{E91B5E07-CE0A-49F3-B10F-972D252B4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41" y="1089511"/>
            <a:ext cx="4130687" cy="2822684"/>
          </a:xfrm>
          <a:prstGeom prst="rect">
            <a:avLst/>
          </a:prstGeom>
        </p:spPr>
      </p:pic>
      <p:pic>
        <p:nvPicPr>
          <p:cNvPr id="9" name="Picture 8">
            <a:extLst>
              <a:ext uri="{FF2B5EF4-FFF2-40B4-BE49-F238E27FC236}">
                <a16:creationId xmlns="" xmlns:a16="http://schemas.microsoft.com/office/drawing/2014/main" id="{0E1F9022-0C84-4272-B4E7-8A5A69945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552" y="1083859"/>
            <a:ext cx="3286125" cy="2822684"/>
          </a:xfrm>
          <a:prstGeom prst="rect">
            <a:avLst/>
          </a:prstGeom>
        </p:spPr>
      </p:pic>
      <p:pic>
        <p:nvPicPr>
          <p:cNvPr id="11" name="Picture 10">
            <a:extLst>
              <a:ext uri="{FF2B5EF4-FFF2-40B4-BE49-F238E27FC236}">
                <a16:creationId xmlns="" xmlns:a16="http://schemas.microsoft.com/office/drawing/2014/main" id="{8113C245-25F8-4366-B40C-130179CB2D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780" y="3555380"/>
            <a:ext cx="4060134" cy="2588330"/>
          </a:xfrm>
          <a:prstGeom prst="rect">
            <a:avLst/>
          </a:prstGeom>
        </p:spPr>
      </p:pic>
      <p:pic>
        <p:nvPicPr>
          <p:cNvPr id="13" name="Picture 12">
            <a:extLst>
              <a:ext uri="{FF2B5EF4-FFF2-40B4-BE49-F238E27FC236}">
                <a16:creationId xmlns="" xmlns:a16="http://schemas.microsoft.com/office/drawing/2014/main" id="{539A2D29-139A-47F0-8E6D-8502C3EDE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6273" y="3508269"/>
            <a:ext cx="3321403" cy="2682552"/>
          </a:xfrm>
          <a:prstGeom prst="rect">
            <a:avLst/>
          </a:prstGeom>
        </p:spPr>
      </p:pic>
    </p:spTree>
    <p:extLst>
      <p:ext uri="{BB962C8B-B14F-4D97-AF65-F5344CB8AC3E}">
        <p14:creationId xmlns:p14="http://schemas.microsoft.com/office/powerpoint/2010/main" val="2978964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469675-8D45-45E1-8374-C17A5391A464}"/>
              </a:ext>
            </a:extLst>
          </p:cNvPr>
          <p:cNvSpPr>
            <a:spLocks noGrp="1"/>
          </p:cNvSpPr>
          <p:nvPr>
            <p:ph type="ctrTitle"/>
          </p:nvPr>
        </p:nvSpPr>
        <p:spPr>
          <a:xfrm>
            <a:off x="971600" y="143436"/>
            <a:ext cx="7200800" cy="555812"/>
          </a:xfrm>
        </p:spPr>
        <p:txBody>
          <a:bodyPr>
            <a:normAutofit fontScale="90000"/>
          </a:bodyPr>
          <a:lstStyle/>
          <a:p>
            <a:r>
              <a:rPr lang="lt-LT" sz="3600" dirty="0"/>
              <a:t>Remiama veikla (PFSA - 10.3)</a:t>
            </a:r>
            <a:endParaRPr lang="lt-LT" dirty="0"/>
          </a:p>
        </p:txBody>
      </p:sp>
      <p:sp>
        <p:nvSpPr>
          <p:cNvPr id="3" name="Subtitle 2">
            <a:extLst>
              <a:ext uri="{FF2B5EF4-FFF2-40B4-BE49-F238E27FC236}">
                <a16:creationId xmlns="" xmlns:a16="http://schemas.microsoft.com/office/drawing/2014/main" id="{A75FEFDE-0522-4684-9F07-9E29091DA304}"/>
              </a:ext>
            </a:extLst>
          </p:cNvPr>
          <p:cNvSpPr>
            <a:spLocks noGrp="1"/>
          </p:cNvSpPr>
          <p:nvPr>
            <p:ph type="subTitle" idx="1"/>
          </p:nvPr>
        </p:nvSpPr>
        <p:spPr>
          <a:xfrm>
            <a:off x="971599" y="699249"/>
            <a:ext cx="7652447" cy="5486398"/>
          </a:xfrm>
        </p:spPr>
        <p:txBody>
          <a:bodyPr/>
          <a:lstStyle/>
          <a:p>
            <a:endParaRPr lang="lt-LT" dirty="0"/>
          </a:p>
        </p:txBody>
      </p:sp>
      <p:sp>
        <p:nvSpPr>
          <p:cNvPr id="4" name="Rectangle: Rounded Corners 3">
            <a:extLst>
              <a:ext uri="{FF2B5EF4-FFF2-40B4-BE49-F238E27FC236}">
                <a16:creationId xmlns="" xmlns:a16="http://schemas.microsoft.com/office/drawing/2014/main" id="{500F60B0-BA42-4B69-8908-FEAF19931C1B}"/>
              </a:ext>
            </a:extLst>
          </p:cNvPr>
          <p:cNvSpPr/>
          <p:nvPr/>
        </p:nvSpPr>
        <p:spPr>
          <a:xfrm>
            <a:off x="971600" y="777654"/>
            <a:ext cx="2273624" cy="3012141"/>
          </a:xfrm>
          <a:prstGeom prst="roundRect">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10.3.1. </a:t>
            </a:r>
            <a:r>
              <a:rPr lang="lt-LT" dirty="0">
                <a:solidFill>
                  <a:schemeClr val="tx1"/>
                </a:solidFill>
              </a:rPr>
              <a:t>Gyventojų informavimas, konsultavimas, neformalusis mokymas, siekiant paskatinti juos pradėti verslą</a:t>
            </a:r>
            <a:endParaRPr lang="lt-LT" dirty="0"/>
          </a:p>
        </p:txBody>
      </p:sp>
      <p:sp>
        <p:nvSpPr>
          <p:cNvPr id="5" name="Rectangle: Rounded Corners 4">
            <a:extLst>
              <a:ext uri="{FF2B5EF4-FFF2-40B4-BE49-F238E27FC236}">
                <a16:creationId xmlns="" xmlns:a16="http://schemas.microsoft.com/office/drawing/2014/main" id="{8F6B5E68-5C83-4E1B-8F3F-B1F99E8670C4}"/>
              </a:ext>
            </a:extLst>
          </p:cNvPr>
          <p:cNvSpPr/>
          <p:nvPr/>
        </p:nvSpPr>
        <p:spPr>
          <a:xfrm>
            <a:off x="3851411" y="846178"/>
            <a:ext cx="4772636" cy="1039907"/>
          </a:xfrm>
          <a:prstGeom prst="roundRect">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10.3.2. </a:t>
            </a:r>
            <a:r>
              <a:rPr lang="lt-LT" dirty="0">
                <a:solidFill>
                  <a:schemeClr val="tx1"/>
                </a:solidFill>
              </a:rPr>
              <a:t>Pagalbos verslo pradžiai teikimas</a:t>
            </a:r>
            <a:endParaRPr lang="lt-LT" dirty="0"/>
          </a:p>
        </p:txBody>
      </p:sp>
      <p:sp>
        <p:nvSpPr>
          <p:cNvPr id="6" name="Rectangle: Rounded Corners 5">
            <a:extLst>
              <a:ext uri="{FF2B5EF4-FFF2-40B4-BE49-F238E27FC236}">
                <a16:creationId xmlns="" xmlns:a16="http://schemas.microsoft.com/office/drawing/2014/main" id="{8F1CAD53-338B-456C-ACBE-87DE911375EE}"/>
              </a:ext>
            </a:extLst>
          </p:cNvPr>
          <p:cNvSpPr/>
          <p:nvPr/>
        </p:nvSpPr>
        <p:spPr>
          <a:xfrm>
            <a:off x="3882787" y="2229715"/>
            <a:ext cx="4741260" cy="2043953"/>
          </a:xfrm>
          <a:prstGeom prst="roundRect">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10.3.2.1. </a:t>
            </a:r>
            <a:r>
              <a:rPr lang="lt-LT" dirty="0">
                <a:solidFill>
                  <a:schemeClr val="tx1"/>
                </a:solidFill>
              </a:rPr>
              <a:t>Informavimo, konsultavimo (taip pat </a:t>
            </a:r>
            <a:r>
              <a:rPr lang="lt-LT" dirty="0" err="1">
                <a:solidFill>
                  <a:schemeClr val="tx1"/>
                </a:solidFill>
              </a:rPr>
              <a:t>mentorystės</a:t>
            </a:r>
            <a:r>
              <a:rPr lang="lt-LT" dirty="0">
                <a:solidFill>
                  <a:schemeClr val="tx1"/>
                </a:solidFill>
              </a:rPr>
              <a:t>), mokymo, pagalbos randant tiekėjus ir klientus, metodinės pagalbos ir kitų paslaugų verslui aktualiais klausimais teikimas jauno verslo subjektams </a:t>
            </a:r>
            <a:endParaRPr lang="lt-LT" dirty="0"/>
          </a:p>
        </p:txBody>
      </p:sp>
      <p:sp>
        <p:nvSpPr>
          <p:cNvPr id="7" name="Rectangle: Rounded Corners 6">
            <a:extLst>
              <a:ext uri="{FF2B5EF4-FFF2-40B4-BE49-F238E27FC236}">
                <a16:creationId xmlns="" xmlns:a16="http://schemas.microsoft.com/office/drawing/2014/main" id="{F869A700-613F-4E10-B8DD-8841AAEA6D7C}"/>
              </a:ext>
            </a:extLst>
          </p:cNvPr>
          <p:cNvSpPr/>
          <p:nvPr/>
        </p:nvSpPr>
        <p:spPr>
          <a:xfrm>
            <a:off x="3914163" y="4566204"/>
            <a:ext cx="4709884" cy="1384503"/>
          </a:xfrm>
          <a:prstGeom prst="roundRect">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b="1" dirty="0">
                <a:solidFill>
                  <a:schemeClr val="tx1"/>
                </a:solidFill>
              </a:rPr>
              <a:t>10.3.2.2</a:t>
            </a:r>
            <a:r>
              <a:rPr lang="lt-LT" dirty="0">
                <a:solidFill>
                  <a:schemeClr val="tx1"/>
                </a:solidFill>
              </a:rPr>
              <a:t>. Verslo pradžiai reikalingų priemonių (t. y. patalpų, techninės, biuro ar kitos įrangos) suteikimas naudoti jauno verslo subjektams</a:t>
            </a:r>
          </a:p>
        </p:txBody>
      </p:sp>
      <p:sp>
        <p:nvSpPr>
          <p:cNvPr id="8" name="Arrow: Down 7">
            <a:extLst>
              <a:ext uri="{FF2B5EF4-FFF2-40B4-BE49-F238E27FC236}">
                <a16:creationId xmlns="" xmlns:a16="http://schemas.microsoft.com/office/drawing/2014/main" id="{D02B83DE-9C2B-4BC7-8637-7A35B45815EF}"/>
              </a:ext>
            </a:extLst>
          </p:cNvPr>
          <p:cNvSpPr/>
          <p:nvPr/>
        </p:nvSpPr>
        <p:spPr>
          <a:xfrm>
            <a:off x="6156412" y="1886085"/>
            <a:ext cx="226460" cy="292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Arrow: Down 8">
            <a:extLst>
              <a:ext uri="{FF2B5EF4-FFF2-40B4-BE49-F238E27FC236}">
                <a16:creationId xmlns="" xmlns:a16="http://schemas.microsoft.com/office/drawing/2014/main" id="{60567F83-A401-45D8-AD87-1D415635AD27}"/>
              </a:ext>
            </a:extLst>
          </p:cNvPr>
          <p:cNvSpPr/>
          <p:nvPr/>
        </p:nvSpPr>
        <p:spPr>
          <a:xfrm>
            <a:off x="6156411" y="4273668"/>
            <a:ext cx="226460" cy="292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8720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33E1B-B179-4876-B554-9564BF4B77E2}"/>
              </a:ext>
            </a:extLst>
          </p:cNvPr>
          <p:cNvSpPr>
            <a:spLocks noGrp="1"/>
          </p:cNvSpPr>
          <p:nvPr>
            <p:ph type="ctrTitle"/>
          </p:nvPr>
        </p:nvSpPr>
        <p:spPr/>
        <p:txBody>
          <a:bodyPr>
            <a:normAutofit/>
          </a:bodyPr>
          <a:lstStyle/>
          <a:p>
            <a:r>
              <a:rPr lang="lt-LT" dirty="0"/>
              <a:t>Idėjos </a:t>
            </a:r>
          </a:p>
        </p:txBody>
      </p:sp>
      <p:sp>
        <p:nvSpPr>
          <p:cNvPr id="3" name="Subtitle 2">
            <a:extLst>
              <a:ext uri="{FF2B5EF4-FFF2-40B4-BE49-F238E27FC236}">
                <a16:creationId xmlns="" xmlns:a16="http://schemas.microsoft.com/office/drawing/2014/main" id="{E463392A-F1AC-4AB4-BA6D-A9D801EA1D4D}"/>
              </a:ext>
            </a:extLst>
          </p:cNvPr>
          <p:cNvSpPr>
            <a:spLocks noGrp="1"/>
          </p:cNvSpPr>
          <p:nvPr>
            <p:ph type="subTitle" idx="1"/>
          </p:nvPr>
        </p:nvSpPr>
        <p:spPr>
          <a:xfrm>
            <a:off x="971599" y="1608082"/>
            <a:ext cx="7457697" cy="4351283"/>
          </a:xfrm>
        </p:spPr>
        <p:txBody>
          <a:bodyPr/>
          <a:lstStyle/>
          <a:p>
            <a:endParaRPr lang="lt-LT" dirty="0"/>
          </a:p>
        </p:txBody>
      </p:sp>
      <p:pic>
        <p:nvPicPr>
          <p:cNvPr id="5" name="Picture 4">
            <a:extLst>
              <a:ext uri="{FF2B5EF4-FFF2-40B4-BE49-F238E27FC236}">
                <a16:creationId xmlns="" xmlns:a16="http://schemas.microsoft.com/office/drawing/2014/main" id="{5BF0B131-B8F5-4434-948E-EB31E478E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572" y="1608082"/>
            <a:ext cx="4610828" cy="2593591"/>
          </a:xfrm>
          <a:prstGeom prst="rect">
            <a:avLst/>
          </a:prstGeom>
        </p:spPr>
      </p:pic>
      <p:pic>
        <p:nvPicPr>
          <p:cNvPr id="8" name="Picture 7">
            <a:extLst>
              <a:ext uri="{FF2B5EF4-FFF2-40B4-BE49-F238E27FC236}">
                <a16:creationId xmlns="" xmlns:a16="http://schemas.microsoft.com/office/drawing/2014/main" id="{CAB25E63-F8AC-4723-9627-913E4DDA5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 y="1638738"/>
            <a:ext cx="2685393" cy="1790262"/>
          </a:xfrm>
          <a:prstGeom prst="rect">
            <a:avLst/>
          </a:prstGeom>
        </p:spPr>
      </p:pic>
      <p:pic>
        <p:nvPicPr>
          <p:cNvPr id="12" name="Picture 11">
            <a:extLst>
              <a:ext uri="{FF2B5EF4-FFF2-40B4-BE49-F238E27FC236}">
                <a16:creationId xmlns="" xmlns:a16="http://schemas.microsoft.com/office/drawing/2014/main" id="{E0C33219-5183-4798-BDFD-3ED848CA66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99" y="3429000"/>
            <a:ext cx="4315855" cy="2458325"/>
          </a:xfrm>
          <a:prstGeom prst="rect">
            <a:avLst/>
          </a:prstGeom>
        </p:spPr>
      </p:pic>
    </p:spTree>
    <p:extLst>
      <p:ext uri="{BB962C8B-B14F-4D97-AF65-F5344CB8AC3E}">
        <p14:creationId xmlns:p14="http://schemas.microsoft.com/office/powerpoint/2010/main" val="966149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t>Remiama veikla (PFSA -10.4)</a:t>
            </a:r>
          </a:p>
        </p:txBody>
      </p:sp>
      <p:sp>
        <p:nvSpPr>
          <p:cNvPr id="3" name="Subtitle 2"/>
          <p:cNvSpPr>
            <a:spLocks noGrp="1"/>
          </p:cNvSpPr>
          <p:nvPr>
            <p:ph type="subTitle" idx="1"/>
          </p:nvPr>
        </p:nvSpPr>
        <p:spPr>
          <a:xfrm>
            <a:off x="971600" y="1340768"/>
            <a:ext cx="7659782" cy="4644396"/>
          </a:xfrm>
        </p:spPr>
        <p:txBody>
          <a:bodyPr>
            <a:normAutofit/>
          </a:bodyPr>
          <a:lstStyle/>
          <a:p>
            <a:pPr algn="just">
              <a:spcBef>
                <a:spcPts val="1200"/>
              </a:spcBef>
              <a:spcAft>
                <a:spcPts val="1200"/>
              </a:spcAft>
              <a:buClr>
                <a:srgbClr val="0070C0"/>
              </a:buClr>
            </a:pPr>
            <a:r>
              <a:rPr lang="lt-LT" dirty="0">
                <a:solidFill>
                  <a:schemeClr val="tx1"/>
                </a:solidFill>
              </a:rPr>
              <a:t>Bendradarbiavimo ir informacijos sklaidos </a:t>
            </a:r>
            <a:r>
              <a:rPr lang="lt-LT" b="1" dirty="0">
                <a:solidFill>
                  <a:schemeClr val="tx1"/>
                </a:solidFill>
              </a:rPr>
              <a:t>tinklų, </a:t>
            </a:r>
            <a:r>
              <a:rPr lang="lt-LT" dirty="0">
                <a:solidFill>
                  <a:schemeClr val="tx1"/>
                </a:solidFill>
              </a:rPr>
              <a:t>reikalingų Aprašo 10.1–10.3 papunkčiuose nurodytų veiklų vykdymui, vietos plėtros strategijos ir (ar) jai įgyvendinti skirtų projektų tikslų pasiekimui užtikrinti, </a:t>
            </a:r>
            <a:r>
              <a:rPr lang="lt-LT" b="1" dirty="0">
                <a:solidFill>
                  <a:schemeClr val="tx1"/>
                </a:solidFill>
              </a:rPr>
              <a:t>kūrimas ir palaikymas </a:t>
            </a:r>
            <a:r>
              <a:rPr lang="lt-LT" dirty="0">
                <a:solidFill>
                  <a:schemeClr val="tx1"/>
                </a:solidFill>
              </a:rPr>
              <a:t>(taip pat bendradarbiavimas su kitų miestų, kaimo vietovių, žuvininkystės regionų vietos veiklos grupėmis).</a:t>
            </a:r>
          </a:p>
          <a:p>
            <a:pPr algn="just"/>
            <a:endParaRPr lang="lt-LT" sz="2000" i="1" dirty="0">
              <a:solidFill>
                <a:schemeClr val="tx1"/>
              </a:solidFill>
            </a:endParaRPr>
          </a:p>
        </p:txBody>
      </p:sp>
    </p:spTree>
    <p:extLst>
      <p:ext uri="{BB962C8B-B14F-4D97-AF65-F5344CB8AC3E}">
        <p14:creationId xmlns:p14="http://schemas.microsoft.com/office/powerpoint/2010/main" val="14926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t>Remiama veikla (PFSA -10.5)</a:t>
            </a:r>
          </a:p>
        </p:txBody>
      </p:sp>
      <p:sp>
        <p:nvSpPr>
          <p:cNvPr id="3" name="Subtitle 2"/>
          <p:cNvSpPr>
            <a:spLocks noGrp="1"/>
          </p:cNvSpPr>
          <p:nvPr>
            <p:ph type="subTitle" idx="1"/>
          </p:nvPr>
        </p:nvSpPr>
        <p:spPr>
          <a:xfrm>
            <a:off x="971600" y="1340768"/>
            <a:ext cx="7659782" cy="4644396"/>
          </a:xfrm>
        </p:spPr>
        <p:txBody>
          <a:bodyPr>
            <a:normAutofit/>
          </a:bodyPr>
          <a:lstStyle/>
          <a:p>
            <a:pPr algn="just"/>
            <a:r>
              <a:rPr lang="lt-LT" dirty="0">
                <a:solidFill>
                  <a:schemeClr val="tx1"/>
                </a:solidFill>
              </a:rPr>
              <a:t>Gyventojų savanoriškos veiklos </a:t>
            </a:r>
            <a:r>
              <a:rPr lang="lt-LT" b="1" dirty="0">
                <a:solidFill>
                  <a:schemeClr val="tx1"/>
                </a:solidFill>
              </a:rPr>
              <a:t>skatinimas</a:t>
            </a:r>
            <a:r>
              <a:rPr lang="lt-LT" dirty="0">
                <a:solidFill>
                  <a:schemeClr val="tx1"/>
                </a:solidFill>
              </a:rPr>
              <a:t> (taip pat savanoriškoje veikloje ketinančių  dalyvauti asmenų ir savanorius priimančių organizacijų konsultavimas, informavimas), atlikimo organizavimas ir savanorių </a:t>
            </a:r>
            <a:r>
              <a:rPr lang="lt-LT" b="1" dirty="0">
                <a:solidFill>
                  <a:schemeClr val="tx1"/>
                </a:solidFill>
              </a:rPr>
              <a:t>mokymas</a:t>
            </a:r>
            <a:r>
              <a:rPr lang="lt-LT" dirty="0">
                <a:solidFill>
                  <a:schemeClr val="tx1"/>
                </a:solidFill>
              </a:rPr>
              <a:t>.</a:t>
            </a:r>
          </a:p>
          <a:p>
            <a:pPr algn="just"/>
            <a:endParaRPr lang="lt-LT" dirty="0">
              <a:solidFill>
                <a:schemeClr val="tx1"/>
              </a:solidFill>
            </a:endParaRPr>
          </a:p>
          <a:p>
            <a:pPr algn="just"/>
            <a:endParaRPr lang="lt-LT" dirty="0">
              <a:solidFill>
                <a:schemeClr val="tx1"/>
              </a:solidFill>
            </a:endParaRPr>
          </a:p>
          <a:p>
            <a:pPr algn="just"/>
            <a:endParaRPr lang="lt-LT" dirty="0">
              <a:solidFill>
                <a:schemeClr val="tx1"/>
              </a:solidFill>
            </a:endParaRPr>
          </a:p>
          <a:p>
            <a:pPr algn="just"/>
            <a:r>
              <a:rPr lang="lt-LT" dirty="0">
                <a:solidFill>
                  <a:schemeClr val="tx1"/>
                </a:solidFill>
              </a:rPr>
              <a:t>Remiama, jeigu projekte vykdomos kitos 10.1-10.4 Aprašo veiklos.</a:t>
            </a:r>
          </a:p>
          <a:p>
            <a:pPr algn="just"/>
            <a:endParaRPr lang="lt-LT" sz="2000" i="1" dirty="0">
              <a:solidFill>
                <a:schemeClr val="tx1"/>
              </a:solidFill>
            </a:endParaRPr>
          </a:p>
          <a:p>
            <a:pPr algn="just"/>
            <a:endParaRPr lang="lt-LT" sz="2000" i="1" dirty="0">
              <a:solidFill>
                <a:schemeClr val="tx1"/>
              </a:solidFill>
            </a:endParaRPr>
          </a:p>
          <a:p>
            <a:pPr algn="just"/>
            <a:endParaRPr lang="lt-LT" sz="2000" i="1" dirty="0">
              <a:solidFill>
                <a:schemeClr val="tx1"/>
              </a:solidFill>
            </a:endParaRPr>
          </a:p>
          <a:p>
            <a:pPr algn="just"/>
            <a:endParaRPr lang="lt-LT" sz="2000" i="1" dirty="0">
              <a:solidFill>
                <a:schemeClr val="tx1"/>
              </a:solidFill>
            </a:endParaRPr>
          </a:p>
          <a:p>
            <a:pPr algn="just"/>
            <a:endParaRPr lang="lt-LT" sz="2000" i="1" dirty="0">
              <a:solidFill>
                <a:schemeClr val="tx1"/>
              </a:solidFill>
            </a:endParaRPr>
          </a:p>
        </p:txBody>
      </p:sp>
      <p:pic>
        <p:nvPicPr>
          <p:cNvPr id="4" name="Picture 5" descr="image003">
            <a:extLst>
              <a:ext uri="{FF2B5EF4-FFF2-40B4-BE49-F238E27FC236}">
                <a16:creationId xmlns="" xmlns:a16="http://schemas.microsoft.com/office/drawing/2014/main" id="{53001E97-8F06-4FA7-88DE-B0D47C0C2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3458816"/>
            <a:ext cx="799358" cy="78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04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FE53F-4C7F-4DB9-8282-10F99035DA99}"/>
              </a:ext>
            </a:extLst>
          </p:cNvPr>
          <p:cNvSpPr>
            <a:spLocks noGrp="1"/>
          </p:cNvSpPr>
          <p:nvPr>
            <p:ph type="ctrTitle"/>
          </p:nvPr>
        </p:nvSpPr>
        <p:spPr/>
        <p:txBody>
          <a:bodyPr/>
          <a:lstStyle/>
          <a:p>
            <a:r>
              <a:rPr lang="lt-LT" dirty="0"/>
              <a:t>Paraiškų tikslinimai</a:t>
            </a:r>
          </a:p>
        </p:txBody>
      </p:sp>
      <p:sp>
        <p:nvSpPr>
          <p:cNvPr id="3" name="Subtitle 2">
            <a:extLst>
              <a:ext uri="{FF2B5EF4-FFF2-40B4-BE49-F238E27FC236}">
                <a16:creationId xmlns="" xmlns:a16="http://schemas.microsoft.com/office/drawing/2014/main" id="{30D5763F-2192-4EC9-9518-D95A02BA75E6}"/>
              </a:ext>
            </a:extLst>
          </p:cNvPr>
          <p:cNvSpPr>
            <a:spLocks noGrp="1"/>
          </p:cNvSpPr>
          <p:nvPr>
            <p:ph type="subTitle" idx="1"/>
          </p:nvPr>
        </p:nvSpPr>
        <p:spPr>
          <a:xfrm>
            <a:off x="971600" y="1556792"/>
            <a:ext cx="7200800" cy="3645829"/>
          </a:xfrm>
        </p:spPr>
        <p:txBody>
          <a:bodyPr/>
          <a:lstStyle/>
          <a:p>
            <a:pPr marL="342900" indent="-342900">
              <a:buFont typeface="Arial" panose="020B0604020202020204" pitchFamily="34" charset="0"/>
              <a:buChar char="•"/>
            </a:pPr>
            <a:r>
              <a:rPr lang="lt-LT" dirty="0">
                <a:solidFill>
                  <a:schemeClr val="tx1"/>
                </a:solidFill>
              </a:rPr>
              <a:t>Paraiškų patikslinimų skaičius -197;</a:t>
            </a:r>
          </a:p>
          <a:p>
            <a:pPr marL="342900" indent="-342900">
              <a:buFont typeface="Arial" panose="020B0604020202020204" pitchFamily="34" charset="0"/>
              <a:buChar char="•"/>
            </a:pPr>
            <a:r>
              <a:rPr lang="lt-LT" dirty="0">
                <a:solidFill>
                  <a:schemeClr val="tx1"/>
                </a:solidFill>
              </a:rPr>
              <a:t>Susitikimų su pareiškėjais skaičius – 22.</a:t>
            </a:r>
          </a:p>
        </p:txBody>
      </p:sp>
    </p:spTree>
    <p:extLst>
      <p:ext uri="{BB962C8B-B14F-4D97-AF65-F5344CB8AC3E}">
        <p14:creationId xmlns:p14="http://schemas.microsoft.com/office/powerpoint/2010/main" val="1138832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Pastebėjimai (I)</a:t>
            </a:r>
          </a:p>
        </p:txBody>
      </p:sp>
      <p:sp>
        <p:nvSpPr>
          <p:cNvPr id="3" name="Subtitle 2"/>
          <p:cNvSpPr>
            <a:spLocks noGrp="1"/>
          </p:cNvSpPr>
          <p:nvPr>
            <p:ph type="subTitle" idx="1"/>
          </p:nvPr>
        </p:nvSpPr>
        <p:spPr>
          <a:xfrm>
            <a:off x="971600" y="1340768"/>
            <a:ext cx="7552290" cy="4585470"/>
          </a:xfrm>
        </p:spPr>
        <p:txBody>
          <a:bodyPr>
            <a:noAutofit/>
          </a:bodyPr>
          <a:lstStyle/>
          <a:p>
            <a:pPr algn="just"/>
            <a:endParaRPr lang="lt-LT" sz="2000" dirty="0">
              <a:solidFill>
                <a:schemeClr val="tx1"/>
              </a:solidFill>
            </a:endParaRPr>
          </a:p>
          <a:p>
            <a:pPr marL="342900" indent="-342900" algn="just">
              <a:buFont typeface="Arial" panose="020B0604020202020204" pitchFamily="34" charset="0"/>
              <a:buChar char="•"/>
            </a:pPr>
            <a:r>
              <a:rPr lang="lt-LT" dirty="0">
                <a:solidFill>
                  <a:schemeClr val="tx1"/>
                </a:solidFill>
              </a:rPr>
              <a:t>Dalis veiklų ir stebėsenos rodiklio reikšmės neatitiko projektinio pasiūlymo; </a:t>
            </a:r>
          </a:p>
          <a:p>
            <a:pPr marL="342900" indent="-342900" algn="just">
              <a:buFont typeface="Arial" panose="020B0604020202020204" pitchFamily="34" charset="0"/>
              <a:buChar char="•"/>
            </a:pPr>
            <a:r>
              <a:rPr lang="lt-LT" dirty="0">
                <a:solidFill>
                  <a:schemeClr val="tx1"/>
                </a:solidFill>
              </a:rPr>
              <a:t>Įtrauktos projektiniame pasiūlyme nenumatytos veiklos;</a:t>
            </a:r>
          </a:p>
          <a:p>
            <a:pPr marL="342900" indent="-342900" algn="just">
              <a:buFont typeface="Arial" panose="020B0604020202020204" pitchFamily="34" charset="0"/>
              <a:buChar char="•"/>
            </a:pPr>
            <a:r>
              <a:rPr lang="lt-LT" dirty="0">
                <a:solidFill>
                  <a:schemeClr val="tx1"/>
                </a:solidFill>
              </a:rPr>
              <a:t>Nepakankamai detalus projektinis pasiūlymas: neaišku kaip bus įgyvendintos veiklos, kaip pasiekti rezultatai, kokia tikslinė grupė.</a:t>
            </a:r>
          </a:p>
          <a:p>
            <a:pPr algn="just"/>
            <a:endParaRPr lang="lt-LT" sz="2000" b="1" dirty="0">
              <a:solidFill>
                <a:schemeClr val="tx1"/>
              </a:solidFill>
            </a:endParaRPr>
          </a:p>
          <a:p>
            <a:endParaRPr lang="lt-LT" sz="18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Patarimai (I)</a:t>
            </a:r>
          </a:p>
        </p:txBody>
      </p:sp>
      <p:sp>
        <p:nvSpPr>
          <p:cNvPr id="3" name="Subtitle 2"/>
          <p:cNvSpPr>
            <a:spLocks noGrp="1"/>
          </p:cNvSpPr>
          <p:nvPr>
            <p:ph type="subTitle" idx="1"/>
          </p:nvPr>
        </p:nvSpPr>
        <p:spPr>
          <a:xfrm>
            <a:off x="971600" y="1502980"/>
            <a:ext cx="7552290" cy="4130566"/>
          </a:xfrm>
        </p:spPr>
        <p:txBody>
          <a:bodyPr>
            <a:noAutofit/>
          </a:bodyPr>
          <a:lstStyle/>
          <a:p>
            <a:pPr algn="just"/>
            <a:endParaRPr lang="lt-LT" sz="2000" dirty="0">
              <a:solidFill>
                <a:schemeClr val="tx1"/>
              </a:solidFill>
            </a:endParaRPr>
          </a:p>
          <a:p>
            <a:pPr marL="342900" indent="-342900">
              <a:buFont typeface="Arial" panose="020B0604020202020204" pitchFamily="34" charset="0"/>
              <a:buChar char="•"/>
            </a:pPr>
            <a:r>
              <a:rPr lang="lt-LT" dirty="0">
                <a:solidFill>
                  <a:schemeClr val="tx1"/>
                </a:solidFill>
              </a:rPr>
              <a:t>Akcentuoti vietos projektų vykdytojams paraiškų atitikties projektiniams pasiūlymams svarbą;</a:t>
            </a:r>
          </a:p>
          <a:p>
            <a:pPr marL="342900" indent="-342900">
              <a:buFont typeface="Arial" panose="020B0604020202020204" pitchFamily="34" charset="0"/>
              <a:buChar char="•"/>
            </a:pPr>
            <a:r>
              <a:rPr lang="lt-LT" dirty="0">
                <a:solidFill>
                  <a:schemeClr val="tx1"/>
                </a:solidFill>
              </a:rPr>
              <a:t>Pateikti svarbią informaciją VVG projektų sąraše. </a:t>
            </a:r>
          </a:p>
          <a:p>
            <a:endParaRPr lang="lt-LT" dirty="0">
              <a:solidFill>
                <a:schemeClr val="tx1"/>
              </a:solidFill>
            </a:endParaRPr>
          </a:p>
          <a:p>
            <a:pPr algn="just"/>
            <a:endParaRPr lang="lt-LT" sz="2000" b="1" dirty="0">
              <a:solidFill>
                <a:schemeClr val="tx1"/>
              </a:solidFill>
            </a:endParaRPr>
          </a:p>
          <a:p>
            <a:endParaRPr lang="lt-LT" sz="1800" b="1" dirty="0">
              <a:solidFill>
                <a:schemeClr val="tx1"/>
              </a:solidFill>
            </a:endParaRPr>
          </a:p>
        </p:txBody>
      </p:sp>
    </p:spTree>
    <p:extLst>
      <p:ext uri="{BB962C8B-B14F-4D97-AF65-F5344CB8AC3E}">
        <p14:creationId xmlns:p14="http://schemas.microsoft.com/office/powerpoint/2010/main" val="3727382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Pastebėjimai (II)</a:t>
            </a:r>
          </a:p>
        </p:txBody>
      </p:sp>
      <p:sp>
        <p:nvSpPr>
          <p:cNvPr id="3" name="Subtitle 2"/>
          <p:cNvSpPr>
            <a:spLocks noGrp="1"/>
          </p:cNvSpPr>
          <p:nvPr>
            <p:ph type="subTitle" idx="1"/>
          </p:nvPr>
        </p:nvSpPr>
        <p:spPr>
          <a:xfrm>
            <a:off x="971600" y="1340768"/>
            <a:ext cx="7552290" cy="4585470"/>
          </a:xfrm>
        </p:spPr>
        <p:txBody>
          <a:bodyPr>
            <a:noAutofit/>
          </a:bodyPr>
          <a:lstStyle/>
          <a:p>
            <a:pPr algn="just"/>
            <a:endParaRPr lang="lt-LT" sz="2000" dirty="0">
              <a:solidFill>
                <a:schemeClr val="tx1"/>
              </a:solidFill>
            </a:endParaRPr>
          </a:p>
          <a:p>
            <a:pPr marL="342900" indent="-342900" algn="just">
              <a:buFont typeface="Arial" panose="020B0604020202020204" pitchFamily="34" charset="0"/>
              <a:buChar char="•"/>
            </a:pPr>
            <a:r>
              <a:rPr lang="lt-LT" dirty="0">
                <a:solidFill>
                  <a:schemeClr val="tx1"/>
                </a:solidFill>
              </a:rPr>
              <a:t>Nenurodoma kuo vadovaujantis pasirinkti konkretūs įkainiai;</a:t>
            </a:r>
          </a:p>
          <a:p>
            <a:pPr marL="342900" indent="-342900" algn="just">
              <a:buFont typeface="Arial" panose="020B0604020202020204" pitchFamily="34" charset="0"/>
              <a:buChar char="•"/>
            </a:pPr>
            <a:r>
              <a:rPr lang="lt-LT" dirty="0">
                <a:solidFill>
                  <a:schemeClr val="tx1"/>
                </a:solidFill>
              </a:rPr>
              <a:t>Nepateikti išlaidas pagrindžiantys dokumentai (preliminarūs komerciniai pasiūlymai ir pan.);</a:t>
            </a:r>
          </a:p>
          <a:p>
            <a:pPr marL="342900" indent="-342900" algn="just">
              <a:buFont typeface="Arial" panose="020B0604020202020204" pitchFamily="34" charset="0"/>
              <a:buChar char="•"/>
            </a:pPr>
            <a:r>
              <a:rPr lang="lt-LT" dirty="0">
                <a:solidFill>
                  <a:schemeClr val="tx1"/>
                </a:solidFill>
              </a:rPr>
              <a:t>Pateikiami nelygiaverčiai, nepalyginami komerciniai pasiūlymai;</a:t>
            </a:r>
          </a:p>
          <a:p>
            <a:pPr marL="342900" indent="-342900" algn="just">
              <a:buFont typeface="Arial" panose="020B0604020202020204" pitchFamily="34" charset="0"/>
              <a:buChar char="•"/>
            </a:pPr>
            <a:r>
              <a:rPr lang="lt-LT" dirty="0">
                <a:solidFill>
                  <a:schemeClr val="tx1"/>
                </a:solidFill>
              </a:rPr>
              <a:t>Apklausiant tiekėjus nedetalizuojamas planuojamas pirkimo objektas;</a:t>
            </a:r>
          </a:p>
          <a:p>
            <a:pPr marL="342900" indent="-342900" algn="just">
              <a:buFont typeface="Arial" panose="020B0604020202020204" pitchFamily="34" charset="0"/>
              <a:buChar char="•"/>
            </a:pPr>
            <a:r>
              <a:rPr lang="lt-LT" dirty="0">
                <a:solidFill>
                  <a:schemeClr val="tx1"/>
                </a:solidFill>
              </a:rPr>
              <a:t>Taikomi ne tie fiksuotieji įkainiai.</a:t>
            </a:r>
            <a:endParaRPr lang="lt-LT" sz="2000" b="1" dirty="0">
              <a:solidFill>
                <a:schemeClr val="tx1"/>
              </a:solidFill>
            </a:endParaRPr>
          </a:p>
          <a:p>
            <a:endParaRPr lang="lt-LT" sz="1800" b="1" dirty="0">
              <a:solidFill>
                <a:schemeClr val="tx1"/>
              </a:solidFill>
            </a:endParaRPr>
          </a:p>
        </p:txBody>
      </p:sp>
    </p:spTree>
    <p:extLst>
      <p:ext uri="{BB962C8B-B14F-4D97-AF65-F5344CB8AC3E}">
        <p14:creationId xmlns:p14="http://schemas.microsoft.com/office/powerpoint/2010/main" val="117738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Vertinimo statistika</a:t>
            </a:r>
            <a:endParaRPr lang="en-US" sz="3200" dirty="0"/>
          </a:p>
        </p:txBody>
      </p:sp>
      <p:sp>
        <p:nvSpPr>
          <p:cNvPr id="3" name="Subtitle 2"/>
          <p:cNvSpPr>
            <a:spLocks noGrp="1"/>
          </p:cNvSpPr>
          <p:nvPr>
            <p:ph type="subTitle" idx="1"/>
          </p:nvPr>
        </p:nvSpPr>
        <p:spPr>
          <a:xfrm>
            <a:off x="971599" y="1556792"/>
            <a:ext cx="6660841" cy="3715004"/>
          </a:xfrm>
        </p:spPr>
        <p:txBody>
          <a:bodyPr>
            <a:noAutofit/>
          </a:bodyPr>
          <a:lstStyle/>
          <a:p>
            <a:pPr marL="342900" indent="-342900">
              <a:buFont typeface="Arial" panose="020B0604020202020204" pitchFamily="34" charset="0"/>
              <a:buChar char="•"/>
            </a:pPr>
            <a:r>
              <a:rPr lang="lt-LT" sz="2400" dirty="0">
                <a:solidFill>
                  <a:schemeClr val="tx1"/>
                </a:solidFill>
              </a:rPr>
              <a:t>Įvertinta paraiškų – 96;</a:t>
            </a:r>
          </a:p>
          <a:p>
            <a:pPr marL="342900" indent="-342900">
              <a:buFont typeface="Arial" panose="020B0604020202020204" pitchFamily="34" charset="0"/>
              <a:buChar char="•"/>
            </a:pPr>
            <a:r>
              <a:rPr lang="lt-LT" sz="2400" dirty="0">
                <a:solidFill>
                  <a:schemeClr val="tx1"/>
                </a:solidFill>
              </a:rPr>
              <a:t>Pasirašyta sutarčių – 32;</a:t>
            </a:r>
          </a:p>
          <a:p>
            <a:pPr marL="342900" indent="-342900">
              <a:buFont typeface="Arial" panose="020B0604020202020204" pitchFamily="34" charset="0"/>
              <a:buChar char="•"/>
            </a:pPr>
            <a:r>
              <a:rPr lang="lt-LT" sz="2400" dirty="0">
                <a:solidFill>
                  <a:schemeClr val="tx1"/>
                </a:solidFill>
              </a:rPr>
              <a:t>Šiuo metu vertinama – 14;</a:t>
            </a:r>
          </a:p>
          <a:p>
            <a:pPr marL="342900" indent="-342900">
              <a:buFont typeface="Arial" panose="020B0604020202020204" pitchFamily="34" charset="0"/>
              <a:buChar char="•"/>
            </a:pPr>
            <a:r>
              <a:rPr lang="lt-LT" sz="2400" dirty="0">
                <a:solidFill>
                  <a:schemeClr val="tx1"/>
                </a:solidFill>
              </a:rPr>
              <a:t>Laukiama paraiškų – 41.</a:t>
            </a:r>
          </a:p>
          <a:p>
            <a:pPr marL="342900" indent="-342900">
              <a:buFont typeface="Arial" panose="020B0604020202020204" pitchFamily="34" charset="0"/>
              <a:buChar char="•"/>
            </a:pPr>
            <a:endParaRPr lang="lt-LT" sz="2000" dirty="0">
              <a:solidFill>
                <a:schemeClr val="tx1"/>
              </a:solidFill>
            </a:endParaRPr>
          </a:p>
          <a:p>
            <a:endParaRPr lang="lt-LT" sz="2000" dirty="0">
              <a:solidFill>
                <a:schemeClr val="tx1"/>
              </a:solidFill>
            </a:endParaRPr>
          </a:p>
          <a:p>
            <a:endParaRPr lang="en-US" sz="2000" dirty="0">
              <a:solidFill>
                <a:schemeClr val="tx1"/>
              </a:solidFill>
              <a:latin typeface="+mj-lt"/>
            </a:endParaRPr>
          </a:p>
        </p:txBody>
      </p:sp>
      <p:sp>
        <p:nvSpPr>
          <p:cNvPr id="7" name="Subtitle 2"/>
          <p:cNvSpPr txBox="1">
            <a:spLocks/>
          </p:cNvSpPr>
          <p:nvPr/>
        </p:nvSpPr>
        <p:spPr>
          <a:xfrm>
            <a:off x="1646515" y="2110973"/>
            <a:ext cx="4799808" cy="112703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200" kern="1200">
                <a:solidFill>
                  <a:schemeClr val="accent5"/>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800" i="1" dirty="0">
              <a:solidFill>
                <a:schemeClr val="tx1">
                  <a:lumMod val="65000"/>
                  <a:lumOff val="3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Patarimai (II)</a:t>
            </a:r>
          </a:p>
        </p:txBody>
      </p:sp>
      <p:sp>
        <p:nvSpPr>
          <p:cNvPr id="3" name="Subtitle 2"/>
          <p:cNvSpPr>
            <a:spLocks noGrp="1"/>
          </p:cNvSpPr>
          <p:nvPr>
            <p:ph type="subTitle" idx="1"/>
          </p:nvPr>
        </p:nvSpPr>
        <p:spPr>
          <a:xfrm>
            <a:off x="971600" y="1502980"/>
            <a:ext cx="7552290" cy="4130566"/>
          </a:xfrm>
        </p:spPr>
        <p:txBody>
          <a:bodyPr>
            <a:noAutofit/>
          </a:bodyPr>
          <a:lstStyle/>
          <a:p>
            <a:pPr algn="just"/>
            <a:r>
              <a:rPr lang="lt-LT" sz="2400" dirty="0">
                <a:solidFill>
                  <a:schemeClr val="tx1"/>
                </a:solidFill>
              </a:rPr>
              <a:t>Įkainiai grindžiami:</a:t>
            </a:r>
          </a:p>
          <a:p>
            <a:pPr marL="342900" indent="-342900" algn="just">
              <a:buFont typeface="Arial" panose="020B0604020202020204" pitchFamily="34" charset="0"/>
              <a:buChar char="•"/>
            </a:pPr>
            <a:r>
              <a:rPr lang="lt-LT" dirty="0">
                <a:solidFill>
                  <a:schemeClr val="tx1"/>
                </a:solidFill>
              </a:rPr>
              <a:t>Fiksuotaisiais įkainiais iš tyrimų ataskaitų;</a:t>
            </a:r>
          </a:p>
          <a:p>
            <a:pPr marL="342900" indent="-342900" algn="just">
              <a:buFont typeface="Arial" panose="020B0604020202020204" pitchFamily="34" charset="0"/>
              <a:buChar char="•"/>
            </a:pPr>
            <a:r>
              <a:rPr lang="lt-LT" dirty="0">
                <a:solidFill>
                  <a:schemeClr val="tx1"/>
                </a:solidFill>
              </a:rPr>
              <a:t>Bent 2 preliminariais komerciniais pasiūlymais;</a:t>
            </a:r>
          </a:p>
          <a:p>
            <a:pPr marL="342900" indent="-342900" algn="just">
              <a:buFont typeface="Arial" panose="020B0604020202020204" pitchFamily="34" charset="0"/>
              <a:buChar char="•"/>
            </a:pPr>
            <a:r>
              <a:rPr lang="lt-LT" dirty="0">
                <a:solidFill>
                  <a:schemeClr val="tx1"/>
                </a:solidFill>
              </a:rPr>
              <a:t>Tiekėjų apklausos suvestinė (ne mažiau nei 2 tiekėjai);</a:t>
            </a:r>
          </a:p>
          <a:p>
            <a:pPr marL="342900" indent="-342900" algn="just">
              <a:buFont typeface="Arial" panose="020B0604020202020204" pitchFamily="34" charset="0"/>
              <a:buChar char="•"/>
            </a:pPr>
            <a:r>
              <a:rPr lang="lt-LT" dirty="0">
                <a:solidFill>
                  <a:schemeClr val="tx1"/>
                </a:solidFill>
              </a:rPr>
              <a:t>Viešaisiais informacijos šaltiniais (lyginant 2 šaltinių informaciją);</a:t>
            </a:r>
          </a:p>
          <a:p>
            <a:pPr marL="342900" indent="-342900" algn="just">
              <a:buFont typeface="Arial" panose="020B0604020202020204" pitchFamily="34" charset="0"/>
              <a:buChar char="•"/>
            </a:pPr>
            <a:r>
              <a:rPr lang="lt-LT" dirty="0">
                <a:solidFill>
                  <a:schemeClr val="tx1"/>
                </a:solidFill>
              </a:rPr>
              <a:t>Prekių ir paslaugų rinkos kainų analize (</a:t>
            </a:r>
            <a:r>
              <a:rPr lang="lt-LT" dirty="0">
                <a:solidFill>
                  <a:schemeClr val="tx1"/>
                </a:solidFill>
                <a:hlinkClick r:id="rId3"/>
              </a:rPr>
              <a:t>www.esfa.lt</a:t>
            </a:r>
            <a:r>
              <a:rPr lang="lt-LT" dirty="0">
                <a:solidFill>
                  <a:schemeClr val="tx1"/>
                </a:solidFill>
              </a:rPr>
              <a:t>);</a:t>
            </a:r>
          </a:p>
          <a:p>
            <a:pPr marL="342900" indent="-342900" algn="just">
              <a:buFont typeface="Arial" panose="020B0604020202020204" pitchFamily="34" charset="0"/>
              <a:buChar char="•"/>
            </a:pPr>
            <a:r>
              <a:rPr lang="lt-LT" dirty="0">
                <a:solidFill>
                  <a:schemeClr val="tx1"/>
                </a:solidFill>
              </a:rPr>
              <a:t>Projektų vykdytojų istoriniais duomenimis.</a:t>
            </a:r>
          </a:p>
          <a:p>
            <a:endParaRPr lang="lt-LT" dirty="0">
              <a:solidFill>
                <a:schemeClr val="tx1"/>
              </a:solidFill>
            </a:endParaRPr>
          </a:p>
          <a:p>
            <a:pPr algn="just"/>
            <a:endParaRPr lang="lt-LT" sz="2000" b="1" dirty="0">
              <a:solidFill>
                <a:schemeClr val="tx1"/>
              </a:solidFill>
            </a:endParaRPr>
          </a:p>
          <a:p>
            <a:endParaRPr lang="lt-LT" sz="1800" b="1" dirty="0">
              <a:solidFill>
                <a:schemeClr val="tx1"/>
              </a:solidFill>
            </a:endParaRPr>
          </a:p>
        </p:txBody>
      </p:sp>
    </p:spTree>
    <p:extLst>
      <p:ext uri="{BB962C8B-B14F-4D97-AF65-F5344CB8AC3E}">
        <p14:creationId xmlns:p14="http://schemas.microsoft.com/office/powerpoint/2010/main" val="126584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Pastebėjimai (III)</a:t>
            </a:r>
          </a:p>
        </p:txBody>
      </p:sp>
      <p:sp>
        <p:nvSpPr>
          <p:cNvPr id="3" name="Subtitle 2"/>
          <p:cNvSpPr>
            <a:spLocks noGrp="1"/>
          </p:cNvSpPr>
          <p:nvPr>
            <p:ph type="subTitle" idx="1"/>
          </p:nvPr>
        </p:nvSpPr>
        <p:spPr>
          <a:xfrm>
            <a:off x="971600" y="1340768"/>
            <a:ext cx="7552290" cy="4585470"/>
          </a:xfrm>
        </p:spPr>
        <p:txBody>
          <a:bodyPr>
            <a:noAutofit/>
          </a:bodyPr>
          <a:lstStyle/>
          <a:p>
            <a:pPr algn="just"/>
            <a:endParaRPr lang="lt-LT" sz="2000" dirty="0">
              <a:solidFill>
                <a:schemeClr val="tx1"/>
              </a:solidFill>
            </a:endParaRPr>
          </a:p>
          <a:p>
            <a:pPr marL="342900" indent="-342900" algn="just">
              <a:buFont typeface="Arial" panose="020B0604020202020204" pitchFamily="34" charset="0"/>
              <a:buChar char="•"/>
            </a:pPr>
            <a:r>
              <a:rPr lang="lt-LT" dirty="0">
                <a:solidFill>
                  <a:schemeClr val="tx1"/>
                </a:solidFill>
              </a:rPr>
              <a:t>Nepagrįstas įrangos poreikis, būtinumas vykdomoms veikloms;</a:t>
            </a:r>
          </a:p>
          <a:p>
            <a:pPr marL="342900" indent="-342900" algn="just">
              <a:buFont typeface="Arial" panose="020B0604020202020204" pitchFamily="34" charset="0"/>
              <a:buChar char="•"/>
            </a:pPr>
            <a:r>
              <a:rPr lang="lt-LT" dirty="0">
                <a:solidFill>
                  <a:schemeClr val="tx1"/>
                </a:solidFill>
              </a:rPr>
              <a:t>Žemas įrangos panaudojimo intensyvumas veiklose;</a:t>
            </a:r>
          </a:p>
          <a:p>
            <a:pPr marL="342900" indent="-342900" algn="just">
              <a:buFont typeface="Arial" panose="020B0604020202020204" pitchFamily="34" charset="0"/>
              <a:buChar char="•"/>
            </a:pPr>
            <a:r>
              <a:rPr lang="lt-LT" dirty="0">
                <a:solidFill>
                  <a:schemeClr val="tx1"/>
                </a:solidFill>
              </a:rPr>
              <a:t>Neįvertinta galimybė įrangą nuomotis;</a:t>
            </a:r>
          </a:p>
          <a:p>
            <a:pPr marL="342900" indent="-342900" algn="just">
              <a:buFont typeface="Arial" panose="020B0604020202020204" pitchFamily="34" charset="0"/>
              <a:buChar char="•"/>
            </a:pPr>
            <a:r>
              <a:rPr lang="lt-LT" dirty="0">
                <a:solidFill>
                  <a:schemeClr val="tx1"/>
                </a:solidFill>
              </a:rPr>
              <a:t>Nepagrįsti įrangos techniniai parametrai. </a:t>
            </a:r>
            <a:endParaRPr lang="lt-LT" sz="1800" b="1" dirty="0">
              <a:solidFill>
                <a:schemeClr val="tx1"/>
              </a:solidFill>
            </a:endParaRPr>
          </a:p>
        </p:txBody>
      </p:sp>
    </p:spTree>
    <p:extLst>
      <p:ext uri="{BB962C8B-B14F-4D97-AF65-F5344CB8AC3E}">
        <p14:creationId xmlns:p14="http://schemas.microsoft.com/office/powerpoint/2010/main" val="153314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Patarimai (III)</a:t>
            </a:r>
          </a:p>
        </p:txBody>
      </p:sp>
      <p:sp>
        <p:nvSpPr>
          <p:cNvPr id="3" name="Subtitle 2"/>
          <p:cNvSpPr>
            <a:spLocks noGrp="1"/>
          </p:cNvSpPr>
          <p:nvPr>
            <p:ph type="subTitle" idx="1"/>
          </p:nvPr>
        </p:nvSpPr>
        <p:spPr>
          <a:xfrm>
            <a:off x="971600" y="1502980"/>
            <a:ext cx="7552290" cy="4130566"/>
          </a:xfrm>
        </p:spPr>
        <p:txBody>
          <a:bodyPr>
            <a:noAutofit/>
          </a:bodyPr>
          <a:lstStyle/>
          <a:p>
            <a:pPr algn="just"/>
            <a:endParaRPr lang="lt-LT" sz="2000" dirty="0">
              <a:solidFill>
                <a:schemeClr val="tx1"/>
              </a:solidFill>
            </a:endParaRPr>
          </a:p>
          <a:p>
            <a:pPr marL="342900" indent="-342900" algn="just">
              <a:buFont typeface="Arial" panose="020B0604020202020204" pitchFamily="34" charset="0"/>
              <a:buChar char="•"/>
            </a:pPr>
            <a:r>
              <a:rPr lang="lt-LT" dirty="0">
                <a:solidFill>
                  <a:schemeClr val="tx1"/>
                </a:solidFill>
              </a:rPr>
              <a:t>Įvertinti veiklų intensyvumą ir įrangos panaudojimą projekto veiklose;</a:t>
            </a:r>
          </a:p>
          <a:p>
            <a:pPr marL="342900" indent="-342900" algn="just">
              <a:buFont typeface="Arial" panose="020B0604020202020204" pitchFamily="34" charset="0"/>
              <a:buChar char="•"/>
            </a:pPr>
            <a:r>
              <a:rPr lang="lt-LT" dirty="0">
                <a:solidFill>
                  <a:schemeClr val="tx1"/>
                </a:solidFill>
              </a:rPr>
              <a:t>Įvertinti įrangos nuomos kainą ir palyginti su įrangos įsigijimo įkainiais.</a:t>
            </a:r>
          </a:p>
          <a:p>
            <a:pPr marL="342900" indent="-342900" algn="just">
              <a:buFont typeface="Arial" panose="020B0604020202020204" pitchFamily="34" charset="0"/>
              <a:buChar char="•"/>
            </a:pPr>
            <a:r>
              <a:rPr lang="lt-LT" dirty="0">
                <a:solidFill>
                  <a:schemeClr val="tx1"/>
                </a:solidFill>
              </a:rPr>
              <a:t>Atkreipti dėmesį, kad šioje išlaidų kategorijoje nurodytos išlaidos gali sudaryti ne daugiau kaip 30 proc. visų tinkamų finansuoti projekto išlaidų.</a:t>
            </a:r>
          </a:p>
          <a:p>
            <a:pPr marL="342900" indent="-342900" algn="just">
              <a:buFont typeface="Arial" panose="020B0604020202020204" pitchFamily="34" charset="0"/>
              <a:buChar char="•"/>
            </a:pPr>
            <a:endParaRPr lang="lt-LT" dirty="0">
              <a:solidFill>
                <a:schemeClr val="tx1"/>
              </a:solidFill>
            </a:endParaRPr>
          </a:p>
          <a:p>
            <a:endParaRPr lang="lt-LT" dirty="0">
              <a:solidFill>
                <a:schemeClr val="tx1"/>
              </a:solidFill>
            </a:endParaRPr>
          </a:p>
          <a:p>
            <a:pPr algn="just"/>
            <a:endParaRPr lang="lt-LT" sz="2000" b="1" dirty="0">
              <a:solidFill>
                <a:schemeClr val="tx1"/>
              </a:solidFill>
            </a:endParaRPr>
          </a:p>
          <a:p>
            <a:endParaRPr lang="lt-LT" sz="1800" b="1" dirty="0">
              <a:solidFill>
                <a:schemeClr val="tx1"/>
              </a:solidFill>
            </a:endParaRPr>
          </a:p>
        </p:txBody>
      </p:sp>
    </p:spTree>
    <p:extLst>
      <p:ext uri="{BB962C8B-B14F-4D97-AF65-F5344CB8AC3E}">
        <p14:creationId xmlns:p14="http://schemas.microsoft.com/office/powerpoint/2010/main" val="730953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Pastebėjimai (IV)</a:t>
            </a:r>
          </a:p>
        </p:txBody>
      </p:sp>
      <p:sp>
        <p:nvSpPr>
          <p:cNvPr id="3" name="Subtitle 2"/>
          <p:cNvSpPr>
            <a:spLocks noGrp="1"/>
          </p:cNvSpPr>
          <p:nvPr>
            <p:ph type="subTitle" idx="1"/>
          </p:nvPr>
        </p:nvSpPr>
        <p:spPr>
          <a:xfrm>
            <a:off x="971600" y="1340768"/>
            <a:ext cx="7552290" cy="4585470"/>
          </a:xfrm>
        </p:spPr>
        <p:txBody>
          <a:bodyPr>
            <a:noAutofit/>
          </a:bodyPr>
          <a:lstStyle/>
          <a:p>
            <a:pPr algn="just"/>
            <a:endParaRPr lang="lt-LT" sz="2000" dirty="0">
              <a:solidFill>
                <a:schemeClr val="tx1"/>
              </a:solidFill>
            </a:endParaRPr>
          </a:p>
          <a:p>
            <a:pPr marL="342900" indent="-342900" algn="just">
              <a:buFont typeface="Arial" panose="020B0604020202020204" pitchFamily="34" charset="0"/>
              <a:buChar char="•"/>
            </a:pPr>
            <a:r>
              <a:rPr lang="lt-LT" dirty="0">
                <a:solidFill>
                  <a:schemeClr val="tx1"/>
                </a:solidFill>
              </a:rPr>
              <a:t>Nepagrįstas remonto poreikis;</a:t>
            </a:r>
          </a:p>
          <a:p>
            <a:pPr marL="342900" indent="-342900" algn="just">
              <a:buFont typeface="Arial" panose="020B0604020202020204" pitchFamily="34" charset="0"/>
              <a:buChar char="•"/>
            </a:pPr>
            <a:r>
              <a:rPr lang="lt-LT" dirty="0">
                <a:solidFill>
                  <a:schemeClr val="tx1"/>
                </a:solidFill>
              </a:rPr>
              <a:t>Žemas remontuotų patalpų panaudojimo intensyvumas veiklose;</a:t>
            </a:r>
          </a:p>
          <a:p>
            <a:pPr marL="342900" indent="-342900" algn="just">
              <a:buFont typeface="Arial" panose="020B0604020202020204" pitchFamily="34" charset="0"/>
              <a:buChar char="•"/>
            </a:pPr>
            <a:r>
              <a:rPr lang="lt-LT" dirty="0">
                <a:solidFill>
                  <a:schemeClr val="tx1"/>
                </a:solidFill>
              </a:rPr>
              <a:t>Projekto vykdytojas/partneris neturi remontuojamų patalpų nuosavybės ar nevaldo šio turto pasitikėjimo teise;</a:t>
            </a:r>
          </a:p>
          <a:p>
            <a:pPr marL="342900" indent="-342900" algn="just">
              <a:buFont typeface="Arial" panose="020B0604020202020204" pitchFamily="34" charset="0"/>
              <a:buChar char="•"/>
            </a:pPr>
            <a:r>
              <a:rPr lang="lt-LT" dirty="0">
                <a:solidFill>
                  <a:schemeClr val="tx1"/>
                </a:solidFill>
              </a:rPr>
              <a:t>Nepateiktos preliminarios remonto darbų sąmatos, detalūs patalpų planai.</a:t>
            </a:r>
            <a:endParaRPr lang="lt-LT" sz="1800" b="1" dirty="0">
              <a:solidFill>
                <a:schemeClr val="tx1"/>
              </a:solidFill>
            </a:endParaRPr>
          </a:p>
        </p:txBody>
      </p:sp>
    </p:spTree>
    <p:extLst>
      <p:ext uri="{BB962C8B-B14F-4D97-AF65-F5344CB8AC3E}">
        <p14:creationId xmlns:p14="http://schemas.microsoft.com/office/powerpoint/2010/main" val="181222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Patarimai (IV)</a:t>
            </a:r>
          </a:p>
        </p:txBody>
      </p:sp>
      <p:sp>
        <p:nvSpPr>
          <p:cNvPr id="3" name="Subtitle 2"/>
          <p:cNvSpPr>
            <a:spLocks noGrp="1"/>
          </p:cNvSpPr>
          <p:nvPr>
            <p:ph type="subTitle" idx="1"/>
          </p:nvPr>
        </p:nvSpPr>
        <p:spPr>
          <a:xfrm>
            <a:off x="971600" y="1502980"/>
            <a:ext cx="7625862" cy="4414344"/>
          </a:xfrm>
        </p:spPr>
        <p:txBody>
          <a:bodyPr>
            <a:noAutofit/>
          </a:bodyPr>
          <a:lstStyle/>
          <a:p>
            <a:pPr marL="342900" indent="-342900" algn="just">
              <a:buFont typeface="Arial" panose="020B0604020202020204" pitchFamily="34" charset="0"/>
              <a:buChar char="•"/>
            </a:pPr>
            <a:r>
              <a:rPr lang="lt-LT" dirty="0">
                <a:solidFill>
                  <a:schemeClr val="tx1"/>
                </a:solidFill>
              </a:rPr>
              <a:t>Įvertinti veiklų intensyvumą ir patalpų panaudojimą projekto veiklose;</a:t>
            </a:r>
          </a:p>
          <a:p>
            <a:pPr marL="342900" indent="-342900" algn="just">
              <a:buFont typeface="Arial" panose="020B0604020202020204" pitchFamily="34" charset="0"/>
              <a:buChar char="•"/>
            </a:pPr>
            <a:r>
              <a:rPr lang="lt-LT" dirty="0">
                <a:solidFill>
                  <a:schemeClr val="tx1"/>
                </a:solidFill>
              </a:rPr>
              <a:t>Atkreipti dėmesį, kad projekto veiklas (ar jų dalį) įgyvendinti turi pats projekto vykdytojas/partneris;</a:t>
            </a:r>
          </a:p>
          <a:p>
            <a:pPr marL="342900" indent="-342900" algn="just">
              <a:buFont typeface="Arial" panose="020B0604020202020204" pitchFamily="34" charset="0"/>
              <a:buChar char="•"/>
            </a:pPr>
            <a:r>
              <a:rPr lang="lt-LT" dirty="0">
                <a:solidFill>
                  <a:schemeClr val="tx1"/>
                </a:solidFill>
              </a:rPr>
              <a:t>Turėti remontuojamų patalpų nuosavybę (ar pasitikėjimo teisę) patvirtinančius dokumentus, patalpų planą;</a:t>
            </a:r>
          </a:p>
          <a:p>
            <a:pPr marL="342900" indent="-342900" algn="just">
              <a:buFont typeface="Arial" panose="020B0604020202020204" pitchFamily="34" charset="0"/>
              <a:buChar char="•"/>
            </a:pPr>
            <a:r>
              <a:rPr lang="lt-LT" dirty="0">
                <a:solidFill>
                  <a:schemeClr val="tx1"/>
                </a:solidFill>
              </a:rPr>
              <a:t>Atkreipti dėmesį, kad Apraše veikloms Nr. 10.1.2, 10.2, 10.3.1, 10.3.2.1, 10.4 ir 10.5 yra netinkamos remonto išlaidos. </a:t>
            </a:r>
          </a:p>
          <a:p>
            <a:endParaRPr lang="lt-LT" dirty="0">
              <a:solidFill>
                <a:schemeClr val="tx1"/>
              </a:solidFill>
            </a:endParaRPr>
          </a:p>
          <a:p>
            <a:pPr algn="just"/>
            <a:endParaRPr lang="lt-LT" sz="2000" b="1" dirty="0">
              <a:solidFill>
                <a:schemeClr val="tx1"/>
              </a:solidFill>
            </a:endParaRPr>
          </a:p>
          <a:p>
            <a:endParaRPr lang="lt-LT" sz="1800" b="1" dirty="0">
              <a:solidFill>
                <a:schemeClr val="tx1"/>
              </a:solidFill>
            </a:endParaRPr>
          </a:p>
        </p:txBody>
      </p:sp>
    </p:spTree>
    <p:extLst>
      <p:ext uri="{BB962C8B-B14F-4D97-AF65-F5344CB8AC3E}">
        <p14:creationId xmlns:p14="http://schemas.microsoft.com/office/powerpoint/2010/main" val="16283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Pastebėjimai (V)</a:t>
            </a:r>
          </a:p>
        </p:txBody>
      </p:sp>
      <p:sp>
        <p:nvSpPr>
          <p:cNvPr id="3" name="Subtitle 2"/>
          <p:cNvSpPr>
            <a:spLocks noGrp="1"/>
          </p:cNvSpPr>
          <p:nvPr>
            <p:ph type="subTitle" idx="1"/>
          </p:nvPr>
        </p:nvSpPr>
        <p:spPr>
          <a:xfrm>
            <a:off x="971600" y="1340768"/>
            <a:ext cx="7552290" cy="4585470"/>
          </a:xfrm>
        </p:spPr>
        <p:txBody>
          <a:bodyPr>
            <a:noAutofit/>
          </a:bodyPr>
          <a:lstStyle/>
          <a:p>
            <a:pPr algn="just"/>
            <a:endParaRPr lang="lt-LT" sz="2000" dirty="0">
              <a:solidFill>
                <a:schemeClr val="tx1"/>
              </a:solidFill>
            </a:endParaRPr>
          </a:p>
          <a:p>
            <a:pPr marL="342900" indent="-342900" algn="just">
              <a:buFont typeface="Arial" panose="020B0604020202020204" pitchFamily="34" charset="0"/>
              <a:buChar char="•"/>
            </a:pPr>
            <a:r>
              <a:rPr lang="lt-LT" dirty="0">
                <a:solidFill>
                  <a:schemeClr val="tx1"/>
                </a:solidFill>
              </a:rPr>
              <a:t>Nenurodytos vykdančio personalo funkcijos;</a:t>
            </a:r>
          </a:p>
          <a:p>
            <a:pPr marL="342900" indent="-342900" algn="just">
              <a:buFont typeface="Arial" panose="020B0604020202020204" pitchFamily="34" charset="0"/>
              <a:buChar char="•"/>
            </a:pPr>
            <a:r>
              <a:rPr lang="lt-LT" dirty="0">
                <a:solidFill>
                  <a:schemeClr val="tx1"/>
                </a:solidFill>
              </a:rPr>
              <a:t>Nepagrįstas vykdančiojo personalo darbo laikas;</a:t>
            </a:r>
          </a:p>
          <a:p>
            <a:pPr marL="342900" indent="-342900" algn="just">
              <a:buFont typeface="Arial" panose="020B0604020202020204" pitchFamily="34" charset="0"/>
              <a:buChar char="•"/>
            </a:pPr>
            <a:r>
              <a:rPr lang="lt-LT" dirty="0">
                <a:solidFill>
                  <a:schemeClr val="tx1"/>
                </a:solidFill>
              </a:rPr>
              <a:t>Nepagrįstas darbo užmokesčio įkainio skaičiavimas;</a:t>
            </a:r>
          </a:p>
          <a:p>
            <a:pPr marL="342900" indent="-342900" algn="just">
              <a:buFont typeface="Arial" panose="020B0604020202020204" pitchFamily="34" charset="0"/>
              <a:buChar char="•"/>
            </a:pPr>
            <a:r>
              <a:rPr lang="lt-LT" dirty="0">
                <a:solidFill>
                  <a:schemeClr val="tx1"/>
                </a:solidFill>
              </a:rPr>
              <a:t>Neįskaičiuoti darbdavio mokesčiai;</a:t>
            </a:r>
          </a:p>
          <a:p>
            <a:pPr marL="342900" indent="-342900" algn="just">
              <a:buFont typeface="Arial" panose="020B0604020202020204" pitchFamily="34" charset="0"/>
              <a:buChar char="•"/>
            </a:pPr>
            <a:r>
              <a:rPr lang="lt-LT" dirty="0">
                <a:solidFill>
                  <a:schemeClr val="tx1"/>
                </a:solidFill>
              </a:rPr>
              <a:t>Neįskaičiuotos kasmetinių atostogų išlaidos (pagal kasmetinių atostogų fiksuotąją normą).</a:t>
            </a:r>
          </a:p>
          <a:p>
            <a:pPr marL="342900" indent="-342900" algn="just">
              <a:buFont typeface="Arial" panose="020B0604020202020204" pitchFamily="34" charset="0"/>
              <a:buChar char="•"/>
            </a:pPr>
            <a:endParaRPr lang="lt-LT" dirty="0">
              <a:solidFill>
                <a:schemeClr val="tx1"/>
              </a:solidFill>
            </a:endParaRPr>
          </a:p>
        </p:txBody>
      </p:sp>
    </p:spTree>
    <p:extLst>
      <p:ext uri="{BB962C8B-B14F-4D97-AF65-F5344CB8AC3E}">
        <p14:creationId xmlns:p14="http://schemas.microsoft.com/office/powerpoint/2010/main" val="301397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Patarimai (V)</a:t>
            </a:r>
          </a:p>
        </p:txBody>
      </p:sp>
      <p:sp>
        <p:nvSpPr>
          <p:cNvPr id="3" name="Subtitle 2"/>
          <p:cNvSpPr>
            <a:spLocks noGrp="1"/>
          </p:cNvSpPr>
          <p:nvPr>
            <p:ph type="subTitle" idx="1"/>
          </p:nvPr>
        </p:nvSpPr>
        <p:spPr>
          <a:xfrm>
            <a:off x="971600" y="1502980"/>
            <a:ext cx="7552290" cy="4130566"/>
          </a:xfrm>
        </p:spPr>
        <p:txBody>
          <a:bodyPr>
            <a:noAutofit/>
          </a:bodyPr>
          <a:lstStyle/>
          <a:p>
            <a:pPr algn="just"/>
            <a:endParaRPr lang="lt-LT" sz="2000" dirty="0">
              <a:solidFill>
                <a:schemeClr val="tx1"/>
              </a:solidFill>
            </a:endParaRPr>
          </a:p>
          <a:p>
            <a:pPr marL="342900" indent="-342900" algn="just">
              <a:buFont typeface="Arial" panose="020B0604020202020204" pitchFamily="34" charset="0"/>
              <a:buChar char="•"/>
            </a:pPr>
            <a:r>
              <a:rPr lang="lt-LT" dirty="0">
                <a:solidFill>
                  <a:schemeClr val="tx1"/>
                </a:solidFill>
              </a:rPr>
              <a:t>Aprašyti paraiškos 6 dalyje vykdančio personalo funkcijas;</a:t>
            </a:r>
          </a:p>
          <a:p>
            <a:pPr marL="342900" indent="-342900" algn="just">
              <a:buFont typeface="Arial" panose="020B0604020202020204" pitchFamily="34" charset="0"/>
              <a:buChar char="•"/>
            </a:pPr>
            <a:r>
              <a:rPr lang="lt-LT" dirty="0">
                <a:solidFill>
                  <a:schemeClr val="tx1"/>
                </a:solidFill>
              </a:rPr>
              <a:t>Pagrįsti vykdančio personalo darbo valandas;</a:t>
            </a:r>
          </a:p>
          <a:p>
            <a:pPr marL="342900" indent="-342900" algn="just">
              <a:buFont typeface="Arial" panose="020B0604020202020204" pitchFamily="34" charset="0"/>
              <a:buChar char="•"/>
            </a:pPr>
            <a:r>
              <a:rPr lang="lt-LT" dirty="0">
                <a:solidFill>
                  <a:schemeClr val="tx1"/>
                </a:solidFill>
              </a:rPr>
              <a:t>Paraiškos 7 dalyje nurodyti darbo užmokesčio skaičiavimą ir pateikti pagrindžiančius dokumentus;</a:t>
            </a:r>
          </a:p>
          <a:p>
            <a:pPr marL="342900" indent="-342900" algn="just">
              <a:buFont typeface="Arial" panose="020B0604020202020204" pitchFamily="34" charset="0"/>
              <a:buChar char="•"/>
            </a:pPr>
            <a:r>
              <a:rPr lang="lt-LT" dirty="0">
                <a:solidFill>
                  <a:schemeClr val="tx1"/>
                </a:solidFill>
              </a:rPr>
              <a:t>Atkreipti dėmesį, kad projekto veikloje Nr. 10.1.1 darbo užmokestis tinkamas tik kaip nuosavas įnašas. </a:t>
            </a:r>
          </a:p>
          <a:p>
            <a:endParaRPr lang="lt-LT" dirty="0">
              <a:solidFill>
                <a:schemeClr val="tx1"/>
              </a:solidFill>
            </a:endParaRPr>
          </a:p>
          <a:p>
            <a:pPr algn="just"/>
            <a:endParaRPr lang="lt-LT" sz="2000" b="1" dirty="0">
              <a:solidFill>
                <a:schemeClr val="tx1"/>
              </a:solidFill>
            </a:endParaRPr>
          </a:p>
          <a:p>
            <a:endParaRPr lang="lt-LT" sz="1800" b="1" dirty="0">
              <a:solidFill>
                <a:schemeClr val="tx1"/>
              </a:solidFill>
            </a:endParaRPr>
          </a:p>
        </p:txBody>
      </p:sp>
    </p:spTree>
    <p:extLst>
      <p:ext uri="{BB962C8B-B14F-4D97-AF65-F5344CB8AC3E}">
        <p14:creationId xmlns:p14="http://schemas.microsoft.com/office/powerpoint/2010/main" val="3095925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Pastebėjimai (VI)</a:t>
            </a:r>
          </a:p>
        </p:txBody>
      </p:sp>
      <p:sp>
        <p:nvSpPr>
          <p:cNvPr id="3" name="Subtitle 2"/>
          <p:cNvSpPr>
            <a:spLocks noGrp="1"/>
          </p:cNvSpPr>
          <p:nvPr>
            <p:ph type="subTitle" idx="1"/>
          </p:nvPr>
        </p:nvSpPr>
        <p:spPr>
          <a:xfrm>
            <a:off x="971600" y="1340768"/>
            <a:ext cx="7552290" cy="4585470"/>
          </a:xfrm>
        </p:spPr>
        <p:txBody>
          <a:bodyPr>
            <a:noAutofit/>
          </a:bodyPr>
          <a:lstStyle/>
          <a:p>
            <a:pPr algn="just"/>
            <a:endParaRPr lang="lt-LT" sz="2000" dirty="0">
              <a:solidFill>
                <a:schemeClr val="tx1"/>
              </a:solidFill>
            </a:endParaRPr>
          </a:p>
          <a:p>
            <a:pPr marL="342900" indent="-342900" algn="just">
              <a:buFont typeface="Arial" panose="020B0604020202020204" pitchFamily="34" charset="0"/>
              <a:buChar char="•"/>
            </a:pPr>
            <a:r>
              <a:rPr lang="lt-LT" dirty="0">
                <a:solidFill>
                  <a:schemeClr val="tx1"/>
                </a:solidFill>
              </a:rPr>
              <a:t>Nenurodytos savanorių funkcijos;</a:t>
            </a:r>
          </a:p>
          <a:p>
            <a:pPr marL="342900" indent="-342900" algn="just">
              <a:buFont typeface="Arial" panose="020B0604020202020204" pitchFamily="34" charset="0"/>
              <a:buChar char="•"/>
            </a:pPr>
            <a:r>
              <a:rPr lang="lt-LT" dirty="0">
                <a:solidFill>
                  <a:schemeClr val="tx1"/>
                </a:solidFill>
              </a:rPr>
              <a:t>Nepagrįstas savanorių darbo laikas;</a:t>
            </a:r>
          </a:p>
          <a:p>
            <a:pPr marL="342900" indent="-342900" algn="just">
              <a:buFont typeface="Arial" panose="020B0604020202020204" pitchFamily="34" charset="0"/>
              <a:buChar char="•"/>
            </a:pPr>
            <a:r>
              <a:rPr lang="lt-LT" dirty="0">
                <a:solidFill>
                  <a:schemeClr val="tx1"/>
                </a:solidFill>
              </a:rPr>
              <a:t>Neteisingai pritaikytas savanorių fiksuotas įkainis;</a:t>
            </a:r>
          </a:p>
          <a:p>
            <a:pPr marL="342900" indent="-342900" algn="just">
              <a:buFont typeface="Arial" panose="020B0604020202020204" pitchFamily="34" charset="0"/>
              <a:buChar char="•"/>
            </a:pPr>
            <a:r>
              <a:rPr lang="lt-LT" dirty="0">
                <a:solidFill>
                  <a:schemeClr val="tx1"/>
                </a:solidFill>
              </a:rPr>
              <a:t>Neišskirtas atskiras fizinis rodiklis dėl savanoriškos veiklos vykdymo.</a:t>
            </a:r>
          </a:p>
          <a:p>
            <a:pPr marL="342900" indent="-342900" algn="just">
              <a:buFont typeface="Arial" panose="020B0604020202020204" pitchFamily="34" charset="0"/>
              <a:buChar char="•"/>
            </a:pPr>
            <a:endParaRPr lang="lt-LT" dirty="0">
              <a:solidFill>
                <a:schemeClr val="tx1"/>
              </a:solidFill>
            </a:endParaRPr>
          </a:p>
        </p:txBody>
      </p:sp>
    </p:spTree>
    <p:extLst>
      <p:ext uri="{BB962C8B-B14F-4D97-AF65-F5344CB8AC3E}">
        <p14:creationId xmlns:p14="http://schemas.microsoft.com/office/powerpoint/2010/main" val="4205829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Patarimai (VI)</a:t>
            </a:r>
          </a:p>
        </p:txBody>
      </p:sp>
      <p:sp>
        <p:nvSpPr>
          <p:cNvPr id="3" name="Subtitle 2"/>
          <p:cNvSpPr>
            <a:spLocks noGrp="1"/>
          </p:cNvSpPr>
          <p:nvPr>
            <p:ph type="subTitle" idx="1"/>
          </p:nvPr>
        </p:nvSpPr>
        <p:spPr>
          <a:xfrm>
            <a:off x="971600" y="1502980"/>
            <a:ext cx="7552290" cy="4130566"/>
          </a:xfrm>
        </p:spPr>
        <p:txBody>
          <a:bodyPr>
            <a:noAutofit/>
          </a:bodyPr>
          <a:lstStyle/>
          <a:p>
            <a:pPr algn="just"/>
            <a:endParaRPr lang="lt-LT" sz="2000" dirty="0">
              <a:solidFill>
                <a:schemeClr val="tx1"/>
              </a:solidFill>
            </a:endParaRPr>
          </a:p>
          <a:p>
            <a:pPr marL="342900" indent="-342900" algn="just">
              <a:buFont typeface="Arial" panose="020B0604020202020204" pitchFamily="34" charset="0"/>
              <a:buChar char="•"/>
            </a:pPr>
            <a:r>
              <a:rPr lang="lt-LT" dirty="0">
                <a:solidFill>
                  <a:schemeClr val="tx1"/>
                </a:solidFill>
              </a:rPr>
              <a:t>Aprašyti paraiškos 6 dalyje savanorių funkcijas;</a:t>
            </a:r>
          </a:p>
          <a:p>
            <a:pPr marL="342900" indent="-342900" algn="just">
              <a:buFont typeface="Arial" panose="020B0604020202020204" pitchFamily="34" charset="0"/>
              <a:buChar char="•"/>
            </a:pPr>
            <a:r>
              <a:rPr lang="lt-LT" dirty="0">
                <a:solidFill>
                  <a:schemeClr val="tx1"/>
                </a:solidFill>
              </a:rPr>
              <a:t>Pagrįsti savanorių veiklos valandas;</a:t>
            </a:r>
          </a:p>
          <a:p>
            <a:pPr marL="342900" indent="-342900" algn="just">
              <a:buFont typeface="Arial" panose="020B0604020202020204" pitchFamily="34" charset="0"/>
              <a:buChar char="•"/>
            </a:pPr>
            <a:r>
              <a:rPr lang="lt-LT" dirty="0">
                <a:solidFill>
                  <a:schemeClr val="tx1"/>
                </a:solidFill>
              </a:rPr>
              <a:t>Atkreipti dėmesį, kad savanoriškos veiklos vykdymo išlaidos tinkamos tik kaip nuosavas įnašas. </a:t>
            </a:r>
          </a:p>
          <a:p>
            <a:endParaRPr lang="lt-LT" dirty="0">
              <a:solidFill>
                <a:schemeClr val="tx1"/>
              </a:solidFill>
            </a:endParaRPr>
          </a:p>
          <a:p>
            <a:pPr algn="just"/>
            <a:endParaRPr lang="lt-LT" sz="2000" b="1" dirty="0">
              <a:solidFill>
                <a:schemeClr val="tx1"/>
              </a:solidFill>
            </a:endParaRPr>
          </a:p>
          <a:p>
            <a:endParaRPr lang="lt-LT" sz="1800" b="1" dirty="0">
              <a:solidFill>
                <a:schemeClr val="tx1"/>
              </a:solidFill>
            </a:endParaRPr>
          </a:p>
        </p:txBody>
      </p:sp>
    </p:spTree>
    <p:extLst>
      <p:ext uri="{BB962C8B-B14F-4D97-AF65-F5344CB8AC3E}">
        <p14:creationId xmlns:p14="http://schemas.microsoft.com/office/powerpoint/2010/main" val="383173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Pastebėjimai (VII)</a:t>
            </a:r>
          </a:p>
        </p:txBody>
      </p:sp>
      <p:sp>
        <p:nvSpPr>
          <p:cNvPr id="3" name="Subtitle 2"/>
          <p:cNvSpPr>
            <a:spLocks noGrp="1"/>
          </p:cNvSpPr>
          <p:nvPr>
            <p:ph type="subTitle" idx="1"/>
          </p:nvPr>
        </p:nvSpPr>
        <p:spPr>
          <a:xfrm>
            <a:off x="971600" y="1340768"/>
            <a:ext cx="7552290" cy="4585470"/>
          </a:xfrm>
        </p:spPr>
        <p:txBody>
          <a:bodyPr>
            <a:noAutofit/>
          </a:bodyPr>
          <a:lstStyle/>
          <a:p>
            <a:pPr marL="342900" indent="-342900" algn="just">
              <a:buFont typeface="Arial" panose="020B0604020202020204" pitchFamily="34" charset="0"/>
              <a:buChar char="•"/>
            </a:pPr>
            <a:r>
              <a:rPr lang="lt-LT" dirty="0">
                <a:solidFill>
                  <a:schemeClr val="tx1"/>
                </a:solidFill>
              </a:rPr>
              <a:t>Nelogiškas projekto veiklų ir fizinių rodiklių išdėstymas (Paraiškos 6 dalis);</a:t>
            </a:r>
          </a:p>
          <a:p>
            <a:pPr marL="342900" indent="-342900" algn="just">
              <a:buFont typeface="Arial" panose="020B0604020202020204" pitchFamily="34" charset="0"/>
              <a:buChar char="•"/>
            </a:pPr>
            <a:r>
              <a:rPr lang="lt-LT" dirty="0">
                <a:solidFill>
                  <a:schemeClr val="tx1"/>
                </a:solidFill>
              </a:rPr>
              <a:t>Tikslinės grupės neatitinka PFSA;</a:t>
            </a:r>
          </a:p>
          <a:p>
            <a:pPr marL="342900" indent="-342900" algn="just">
              <a:buFont typeface="Arial" panose="020B0604020202020204" pitchFamily="34" charset="0"/>
              <a:buChar char="•"/>
            </a:pPr>
            <a:r>
              <a:rPr lang="lt-LT" dirty="0">
                <a:solidFill>
                  <a:schemeClr val="tx1"/>
                </a:solidFill>
              </a:rPr>
              <a:t>Neidentifikuojamos išlaidos, kurios tinkamos tik iš nuosavo įnašo;</a:t>
            </a:r>
          </a:p>
          <a:p>
            <a:pPr marL="342900" indent="-342900" algn="just">
              <a:buFont typeface="Arial" panose="020B0604020202020204" pitchFamily="34" charset="0"/>
              <a:buChar char="•"/>
            </a:pPr>
            <a:r>
              <a:rPr lang="lt-LT" dirty="0">
                <a:solidFill>
                  <a:schemeClr val="tx1"/>
                </a:solidFill>
              </a:rPr>
              <a:t>Nepateikti paraiškos priedai;</a:t>
            </a:r>
          </a:p>
          <a:p>
            <a:pPr marL="342900" indent="-342900" algn="just">
              <a:buFont typeface="Arial" panose="020B0604020202020204" pitchFamily="34" charset="0"/>
              <a:buChar char="•"/>
            </a:pPr>
            <a:r>
              <a:rPr lang="lt-LT" dirty="0">
                <a:solidFill>
                  <a:schemeClr val="tx1"/>
                </a:solidFill>
              </a:rPr>
              <a:t>Įsiskolinimai SODRA, VMI.</a:t>
            </a:r>
          </a:p>
          <a:p>
            <a:pPr algn="just"/>
            <a:endParaRPr lang="lt-LT" dirty="0">
              <a:solidFill>
                <a:schemeClr val="tx1"/>
              </a:solidFill>
            </a:endParaRPr>
          </a:p>
        </p:txBody>
      </p:sp>
    </p:spTree>
    <p:extLst>
      <p:ext uri="{BB962C8B-B14F-4D97-AF65-F5344CB8AC3E}">
        <p14:creationId xmlns:p14="http://schemas.microsoft.com/office/powerpoint/2010/main" val="114276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Vertinimo statistika</a:t>
            </a:r>
            <a:endParaRPr lang="en-US" sz="3200" dirty="0"/>
          </a:p>
        </p:txBody>
      </p:sp>
      <p:sp>
        <p:nvSpPr>
          <p:cNvPr id="3" name="Subtitle 2"/>
          <p:cNvSpPr>
            <a:spLocks noGrp="1"/>
          </p:cNvSpPr>
          <p:nvPr>
            <p:ph type="subTitle" idx="1"/>
          </p:nvPr>
        </p:nvSpPr>
        <p:spPr>
          <a:xfrm>
            <a:off x="971599" y="1556792"/>
            <a:ext cx="7741477" cy="3715004"/>
          </a:xfrm>
        </p:spPr>
        <p:txBody>
          <a:bodyPr>
            <a:noAutofit/>
          </a:bodyPr>
          <a:lstStyle/>
          <a:p>
            <a:pPr marL="342900" indent="-342900" algn="just">
              <a:buFont typeface="Arial" panose="020B0604020202020204" pitchFamily="34" charset="0"/>
              <a:buChar char="•"/>
            </a:pPr>
            <a:r>
              <a:rPr lang="sv-SE" sz="2000" dirty="0">
                <a:solidFill>
                  <a:schemeClr val="tx1"/>
                </a:solidFill>
              </a:rPr>
              <a:t>„BIVP projektų veiklų dalyviai (įskaitant visas tikslines grupes)“</a:t>
            </a:r>
            <a:r>
              <a:rPr lang="lt-LT" sz="2000" dirty="0">
                <a:solidFill>
                  <a:schemeClr val="tx1"/>
                </a:solidFill>
              </a:rPr>
              <a:t>- 4049 </a:t>
            </a:r>
            <a:r>
              <a:rPr lang="lt-LT" sz="2000" dirty="0" err="1">
                <a:solidFill>
                  <a:schemeClr val="tx1"/>
                </a:solidFill>
              </a:rPr>
              <a:t>asm</a:t>
            </a:r>
            <a:r>
              <a:rPr lang="lt-LT" sz="2000" dirty="0">
                <a:solidFill>
                  <a:schemeClr val="tx1"/>
                </a:solidFill>
              </a:rPr>
              <a:t>.;</a:t>
            </a:r>
          </a:p>
          <a:p>
            <a:pPr marL="342900" indent="-342900" algn="just">
              <a:buFont typeface="Arial" panose="020B0604020202020204" pitchFamily="34" charset="0"/>
              <a:buChar char="•"/>
            </a:pPr>
            <a:r>
              <a:rPr lang="lt-LT" sz="2000" dirty="0">
                <a:solidFill>
                  <a:schemeClr val="tx1"/>
                </a:solidFill>
              </a:rPr>
              <a:t>„Projektų, kuriuos visiškai arba iš dalies įgyvendino socialiniai partneriai ar NVO, skaičius“ – 65;</a:t>
            </a:r>
          </a:p>
          <a:p>
            <a:pPr marL="342900" indent="-342900" algn="just">
              <a:buFont typeface="Arial" panose="020B0604020202020204" pitchFamily="34" charset="0"/>
              <a:buChar char="•"/>
            </a:pPr>
            <a:r>
              <a:rPr lang="lt-LT" sz="2000" dirty="0">
                <a:solidFill>
                  <a:schemeClr val="tx1"/>
                </a:solidFill>
              </a:rPr>
              <a:t>Partneriai – 71 (36 paraiškose nebuvo partnerių) . </a:t>
            </a:r>
          </a:p>
          <a:p>
            <a:pPr marL="342900" indent="-342900">
              <a:buFont typeface="Arial" panose="020B0604020202020204" pitchFamily="34" charset="0"/>
              <a:buChar char="•"/>
            </a:pPr>
            <a:endParaRPr lang="lt-LT" sz="2000" dirty="0">
              <a:solidFill>
                <a:schemeClr val="tx1"/>
              </a:solidFill>
            </a:endParaRPr>
          </a:p>
          <a:p>
            <a:endParaRPr lang="en-US" sz="2000" dirty="0">
              <a:solidFill>
                <a:schemeClr val="tx1"/>
              </a:solidFill>
              <a:latin typeface="+mj-lt"/>
            </a:endParaRPr>
          </a:p>
        </p:txBody>
      </p:sp>
      <p:sp>
        <p:nvSpPr>
          <p:cNvPr id="7" name="Subtitle 2"/>
          <p:cNvSpPr txBox="1">
            <a:spLocks/>
          </p:cNvSpPr>
          <p:nvPr/>
        </p:nvSpPr>
        <p:spPr>
          <a:xfrm>
            <a:off x="1646515" y="2110973"/>
            <a:ext cx="4799808" cy="112703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200" kern="1200">
                <a:solidFill>
                  <a:schemeClr val="accent5"/>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800" i="1" dirty="0">
              <a:solidFill>
                <a:schemeClr val="tx1">
                  <a:lumMod val="65000"/>
                  <a:lumOff val="35000"/>
                </a:schemeClr>
              </a:solidFill>
            </a:endParaRPr>
          </a:p>
        </p:txBody>
      </p:sp>
    </p:spTree>
    <p:extLst>
      <p:ext uri="{BB962C8B-B14F-4D97-AF65-F5344CB8AC3E}">
        <p14:creationId xmlns:p14="http://schemas.microsoft.com/office/powerpoint/2010/main" val="1986259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Patarimai </a:t>
            </a:r>
            <a:r>
              <a:rPr lang="lt-LT" sz="3200"/>
              <a:t>(VII)</a:t>
            </a:r>
            <a:endParaRPr lang="lt-LT" sz="3200" dirty="0"/>
          </a:p>
        </p:txBody>
      </p:sp>
      <p:sp>
        <p:nvSpPr>
          <p:cNvPr id="3" name="Subtitle 2"/>
          <p:cNvSpPr>
            <a:spLocks noGrp="1"/>
          </p:cNvSpPr>
          <p:nvPr>
            <p:ph type="subTitle" idx="1"/>
          </p:nvPr>
        </p:nvSpPr>
        <p:spPr>
          <a:xfrm>
            <a:off x="971600" y="1502980"/>
            <a:ext cx="7552290" cy="4130566"/>
          </a:xfrm>
        </p:spPr>
        <p:txBody>
          <a:bodyPr>
            <a:noAutofit/>
          </a:bodyPr>
          <a:lstStyle/>
          <a:p>
            <a:pPr algn="just"/>
            <a:endParaRPr lang="lt-LT" sz="2000" dirty="0">
              <a:solidFill>
                <a:schemeClr val="tx1"/>
              </a:solidFill>
            </a:endParaRPr>
          </a:p>
          <a:p>
            <a:pPr marL="342900" indent="-342900" algn="just">
              <a:buFont typeface="Arial" panose="020B0604020202020204" pitchFamily="34" charset="0"/>
              <a:buChar char="•"/>
            </a:pPr>
            <a:r>
              <a:rPr lang="lt-LT" dirty="0">
                <a:solidFill>
                  <a:schemeClr val="tx1"/>
                </a:solidFill>
              </a:rPr>
              <a:t>Sugrupuoti veiklas, rodiklius pagal veiklų vykdymo eigą ir rezultatus;</a:t>
            </a:r>
          </a:p>
          <a:p>
            <a:pPr marL="342900" indent="-342900" algn="just">
              <a:buFont typeface="Arial" panose="020B0604020202020204" pitchFamily="34" charset="0"/>
              <a:buChar char="•"/>
            </a:pPr>
            <a:r>
              <a:rPr lang="lt-LT" dirty="0">
                <a:solidFill>
                  <a:schemeClr val="tx1"/>
                </a:solidFill>
              </a:rPr>
              <a:t>Tikslines grupes pasirinkti iš Aprašo 22 p.;</a:t>
            </a:r>
          </a:p>
          <a:p>
            <a:pPr marL="342900" indent="-342900" algn="just">
              <a:buFont typeface="Arial" panose="020B0604020202020204" pitchFamily="34" charset="0"/>
              <a:buChar char="•"/>
            </a:pPr>
            <a:r>
              <a:rPr lang="lt-LT" dirty="0">
                <a:solidFill>
                  <a:schemeClr val="tx1"/>
                </a:solidFill>
              </a:rPr>
              <a:t>Nurodyti kaip veikla ir jos tikslinė grupė atitinka Aprašą;</a:t>
            </a:r>
          </a:p>
          <a:p>
            <a:pPr marL="342900" indent="-342900" algn="just">
              <a:buFont typeface="Arial" panose="020B0604020202020204" pitchFamily="34" charset="0"/>
              <a:buChar char="•"/>
            </a:pPr>
            <a:r>
              <a:rPr lang="lt-LT" dirty="0">
                <a:solidFill>
                  <a:schemeClr val="tx1"/>
                </a:solidFill>
              </a:rPr>
              <a:t>Atkreipti dėmesį, kokios išlaidos yra tinkamos tik iš nuosavo įnašo (savanoriškos veiklos, darbo užmokestis veikloje Nr.10.1.1; moderatoriaus įkainis veikloje Nr. 10.1.1 ir pan.).</a:t>
            </a:r>
          </a:p>
          <a:p>
            <a:pPr algn="just"/>
            <a:endParaRPr lang="lt-LT" sz="2000" b="1" dirty="0">
              <a:solidFill>
                <a:schemeClr val="tx1"/>
              </a:solidFill>
            </a:endParaRPr>
          </a:p>
          <a:p>
            <a:endParaRPr lang="lt-LT" sz="1800" b="1" dirty="0">
              <a:solidFill>
                <a:schemeClr val="tx1"/>
              </a:solidFill>
            </a:endParaRPr>
          </a:p>
        </p:txBody>
      </p:sp>
    </p:spTree>
    <p:extLst>
      <p:ext uri="{BB962C8B-B14F-4D97-AF65-F5344CB8AC3E}">
        <p14:creationId xmlns:p14="http://schemas.microsoft.com/office/powerpoint/2010/main" val="3767502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674C66-2B3D-4D83-AC16-A1B0645F685C}"/>
              </a:ext>
            </a:extLst>
          </p:cNvPr>
          <p:cNvSpPr>
            <a:spLocks noGrp="1"/>
          </p:cNvSpPr>
          <p:nvPr>
            <p:ph type="ctrTitle"/>
          </p:nvPr>
        </p:nvSpPr>
        <p:spPr/>
        <p:txBody>
          <a:bodyPr/>
          <a:lstStyle/>
          <a:p>
            <a:r>
              <a:rPr lang="lt-LT" dirty="0"/>
              <a:t>Svarbios nuostatos</a:t>
            </a:r>
          </a:p>
        </p:txBody>
      </p:sp>
      <p:sp>
        <p:nvSpPr>
          <p:cNvPr id="3" name="Subtitle 2">
            <a:extLst>
              <a:ext uri="{FF2B5EF4-FFF2-40B4-BE49-F238E27FC236}">
                <a16:creationId xmlns="" xmlns:a16="http://schemas.microsoft.com/office/drawing/2014/main" id="{E45CC758-C255-4A68-A5EC-C7B615BEDD2B}"/>
              </a:ext>
            </a:extLst>
          </p:cNvPr>
          <p:cNvSpPr>
            <a:spLocks noGrp="1"/>
          </p:cNvSpPr>
          <p:nvPr>
            <p:ph type="subTitle" idx="1"/>
          </p:nvPr>
        </p:nvSpPr>
        <p:spPr>
          <a:xfrm>
            <a:off x="971600" y="1556792"/>
            <a:ext cx="7426166" cy="3614298"/>
          </a:xfrm>
        </p:spPr>
        <p:txBody>
          <a:bodyPr>
            <a:normAutofit fontScale="70000" lnSpcReduction="20000"/>
          </a:bodyPr>
          <a:lstStyle/>
          <a:p>
            <a:pPr algn="just"/>
            <a:r>
              <a:rPr lang="lt-LT" sz="2300" dirty="0">
                <a:solidFill>
                  <a:schemeClr val="tx1"/>
                </a:solidFill>
              </a:rPr>
              <a:t>47</a:t>
            </a:r>
            <a:r>
              <a:rPr lang="lt-LT" sz="2300" baseline="30000" dirty="0">
                <a:solidFill>
                  <a:schemeClr val="tx1"/>
                </a:solidFill>
              </a:rPr>
              <a:t>1</a:t>
            </a:r>
            <a:r>
              <a:rPr lang="lt-LT" sz="2300" dirty="0">
                <a:solidFill>
                  <a:schemeClr val="tx1"/>
                </a:solidFill>
              </a:rPr>
              <a:t>. Kai, vykdant projekto veiklas, kurios atitinka </a:t>
            </a:r>
            <a:r>
              <a:rPr lang="lt-LT" sz="2300" b="1" dirty="0">
                <a:solidFill>
                  <a:schemeClr val="tx1"/>
                </a:solidFill>
              </a:rPr>
              <a:t>Aprašo 10.1.1 </a:t>
            </a:r>
            <a:r>
              <a:rPr lang="lt-LT" sz="2300" dirty="0">
                <a:solidFill>
                  <a:schemeClr val="tx1"/>
                </a:solidFill>
              </a:rPr>
              <a:t>papunktyje nurodytas veiklas, socialinei atskirčiai mažinti skirtas paslaugas tikslinėms grupėms teikia išorės paslaugų teikėjas (-ai) pagal su pareiškėju ar partneriu sudarytą (-</a:t>
            </a:r>
            <a:r>
              <a:rPr lang="lt-LT" sz="2300" dirty="0" err="1">
                <a:solidFill>
                  <a:schemeClr val="tx1"/>
                </a:solidFill>
              </a:rPr>
              <a:t>as</a:t>
            </a:r>
            <a:r>
              <a:rPr lang="lt-LT" sz="2300" dirty="0">
                <a:solidFill>
                  <a:schemeClr val="tx1"/>
                </a:solidFill>
              </a:rPr>
              <a:t>) paslaugų teikimo sutartį (-</a:t>
            </a:r>
            <a:r>
              <a:rPr lang="lt-LT" sz="2300" dirty="0" err="1">
                <a:solidFill>
                  <a:schemeClr val="tx1"/>
                </a:solidFill>
              </a:rPr>
              <a:t>is</a:t>
            </a:r>
            <a:r>
              <a:rPr lang="lt-LT" sz="2300" dirty="0">
                <a:solidFill>
                  <a:schemeClr val="tx1"/>
                </a:solidFill>
              </a:rPr>
              <a:t>), tokių paslaugų teikimo pagal paslaugų teikimo sutartį (-</a:t>
            </a:r>
            <a:r>
              <a:rPr lang="lt-LT" sz="2300" dirty="0" err="1">
                <a:solidFill>
                  <a:schemeClr val="tx1"/>
                </a:solidFill>
              </a:rPr>
              <a:t>is</a:t>
            </a:r>
            <a:r>
              <a:rPr lang="lt-LT" sz="2300" dirty="0">
                <a:solidFill>
                  <a:schemeClr val="tx1"/>
                </a:solidFill>
              </a:rPr>
              <a:t>) </a:t>
            </a:r>
            <a:r>
              <a:rPr lang="lt-LT" sz="2300" b="1" dirty="0">
                <a:solidFill>
                  <a:schemeClr val="tx1"/>
                </a:solidFill>
              </a:rPr>
              <a:t>išlaidos yra tinkamos finansuoti tik iš projekto vykdytojo ir (ar) partnerio (-</a:t>
            </a:r>
            <a:r>
              <a:rPr lang="lt-LT" sz="2300" b="1" dirty="0" err="1">
                <a:solidFill>
                  <a:schemeClr val="tx1"/>
                </a:solidFill>
              </a:rPr>
              <a:t>ių</a:t>
            </a:r>
            <a:r>
              <a:rPr lang="lt-LT" sz="2300" b="1" dirty="0">
                <a:solidFill>
                  <a:schemeClr val="tx1"/>
                </a:solidFill>
              </a:rPr>
              <a:t>) nuosavo įnašo</a:t>
            </a:r>
            <a:r>
              <a:rPr lang="lt-LT" sz="2300" dirty="0">
                <a:solidFill>
                  <a:schemeClr val="tx1"/>
                </a:solidFill>
              </a:rPr>
              <a:t>. Šiame Aprašo punkte nustatytas reikalavimas netaikomas išlaidoms, kurios pagal pareiškėjo ar partnerio su išorės paslaugų teikėjais sudarytas paslaugų teikimo sutartis patiriamos socialinių ar kitų socialinei atskirčiai mažinti skirtų paslaugų teikimo metu tam, </a:t>
            </a:r>
            <a:r>
              <a:rPr lang="lt-LT" sz="2300" b="1" dirty="0">
                <a:solidFill>
                  <a:schemeClr val="tx1"/>
                </a:solidFill>
              </a:rPr>
              <a:t>kad būtų užtikrintas šių paslaugų tinkamas suteikimas </a:t>
            </a:r>
            <a:r>
              <a:rPr lang="lt-LT" sz="2300" dirty="0">
                <a:solidFill>
                  <a:schemeClr val="tx1"/>
                </a:solidFill>
              </a:rPr>
              <a:t>(pvz., užtikrinta tinkama socialinei atskirčiai mažinti skirtų paslaugų teikimo vieta ir aplinka, projekto dalyvių atvykimas į socialinei atskirčiai mažinti skirtų paslaugų teikimo vietą, projekto dalyvių maitinimas socialiniai atskirčiai mažinti skirtų paslaugų teikimo metu). </a:t>
            </a:r>
          </a:p>
          <a:p>
            <a:pPr algn="just"/>
            <a:endParaRPr lang="lt-LT" dirty="0">
              <a:solidFill>
                <a:schemeClr val="tx1"/>
              </a:solidFill>
            </a:endParaRPr>
          </a:p>
        </p:txBody>
      </p:sp>
    </p:spTree>
    <p:extLst>
      <p:ext uri="{BB962C8B-B14F-4D97-AF65-F5344CB8AC3E}">
        <p14:creationId xmlns:p14="http://schemas.microsoft.com/office/powerpoint/2010/main" val="4155732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674C66-2B3D-4D83-AC16-A1B0645F685C}"/>
              </a:ext>
            </a:extLst>
          </p:cNvPr>
          <p:cNvSpPr>
            <a:spLocks noGrp="1"/>
          </p:cNvSpPr>
          <p:nvPr>
            <p:ph type="ctrTitle"/>
          </p:nvPr>
        </p:nvSpPr>
        <p:spPr/>
        <p:txBody>
          <a:bodyPr/>
          <a:lstStyle/>
          <a:p>
            <a:r>
              <a:rPr lang="lt-LT" dirty="0"/>
              <a:t>Svarbios nuostatos</a:t>
            </a:r>
          </a:p>
        </p:txBody>
      </p:sp>
      <p:sp>
        <p:nvSpPr>
          <p:cNvPr id="3" name="Subtitle 2">
            <a:extLst>
              <a:ext uri="{FF2B5EF4-FFF2-40B4-BE49-F238E27FC236}">
                <a16:creationId xmlns="" xmlns:a16="http://schemas.microsoft.com/office/drawing/2014/main" id="{E45CC758-C255-4A68-A5EC-C7B615BEDD2B}"/>
              </a:ext>
            </a:extLst>
          </p:cNvPr>
          <p:cNvSpPr>
            <a:spLocks noGrp="1"/>
          </p:cNvSpPr>
          <p:nvPr>
            <p:ph type="subTitle" idx="1"/>
          </p:nvPr>
        </p:nvSpPr>
        <p:spPr>
          <a:xfrm>
            <a:off x="971600" y="1556792"/>
            <a:ext cx="7200800" cy="2647346"/>
          </a:xfrm>
        </p:spPr>
        <p:txBody>
          <a:bodyPr>
            <a:normAutofit/>
          </a:bodyPr>
          <a:lstStyle/>
          <a:p>
            <a:pPr algn="just"/>
            <a:r>
              <a:rPr lang="lt-LT" dirty="0">
                <a:solidFill>
                  <a:schemeClr val="tx1"/>
                </a:solidFill>
              </a:rPr>
              <a:t>75.2. projekto lėšomis suremontuotas nekilnojamasis turtas (patalpos) būtų naudojamas vykdant projekto tikslą atitinkančias veiklas </a:t>
            </a:r>
            <a:r>
              <a:rPr lang="lt-LT" b="1" dirty="0">
                <a:solidFill>
                  <a:schemeClr val="tx1"/>
                </a:solidFill>
              </a:rPr>
              <a:t>ne trumpiau kaip 5 metus nuo projekto veiklų įgyvendinimo pabaigos</a:t>
            </a:r>
            <a:r>
              <a:rPr lang="lt-LT" dirty="0">
                <a:solidFill>
                  <a:schemeClr val="tx1"/>
                </a:solidFill>
              </a:rPr>
              <a:t>;</a:t>
            </a:r>
          </a:p>
          <a:p>
            <a:endParaRPr lang="lt-LT" dirty="0"/>
          </a:p>
        </p:txBody>
      </p:sp>
    </p:spTree>
    <p:extLst>
      <p:ext uri="{BB962C8B-B14F-4D97-AF65-F5344CB8AC3E}">
        <p14:creationId xmlns:p14="http://schemas.microsoft.com/office/powerpoint/2010/main" val="2518287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674C66-2B3D-4D83-AC16-A1B0645F685C}"/>
              </a:ext>
            </a:extLst>
          </p:cNvPr>
          <p:cNvSpPr>
            <a:spLocks noGrp="1"/>
          </p:cNvSpPr>
          <p:nvPr>
            <p:ph type="ctrTitle"/>
          </p:nvPr>
        </p:nvSpPr>
        <p:spPr/>
        <p:txBody>
          <a:bodyPr/>
          <a:lstStyle/>
          <a:p>
            <a:r>
              <a:rPr lang="lt-LT" dirty="0"/>
              <a:t>Svarbios nuostatos</a:t>
            </a:r>
          </a:p>
        </p:txBody>
      </p:sp>
      <p:sp>
        <p:nvSpPr>
          <p:cNvPr id="3" name="Subtitle 2">
            <a:extLst>
              <a:ext uri="{FF2B5EF4-FFF2-40B4-BE49-F238E27FC236}">
                <a16:creationId xmlns="" xmlns:a16="http://schemas.microsoft.com/office/drawing/2014/main" id="{E45CC758-C255-4A68-A5EC-C7B615BEDD2B}"/>
              </a:ext>
            </a:extLst>
          </p:cNvPr>
          <p:cNvSpPr>
            <a:spLocks noGrp="1"/>
          </p:cNvSpPr>
          <p:nvPr>
            <p:ph type="subTitle" idx="1"/>
          </p:nvPr>
        </p:nvSpPr>
        <p:spPr>
          <a:xfrm>
            <a:off x="971600" y="1556792"/>
            <a:ext cx="7426166" cy="3614298"/>
          </a:xfrm>
        </p:spPr>
        <p:txBody>
          <a:bodyPr>
            <a:normAutofit fontScale="25000" lnSpcReduction="20000"/>
          </a:bodyPr>
          <a:lstStyle/>
          <a:p>
            <a:pPr algn="just"/>
            <a:r>
              <a:rPr lang="lt-LT" sz="7200" dirty="0">
                <a:solidFill>
                  <a:schemeClr val="tx1"/>
                </a:solidFill>
              </a:rPr>
              <a:t>75.7.3. projekto lėšomis įsigytos verslo pradžiai skirtos priemonės (t. y. techninė, biuro ar kita įranga) </a:t>
            </a:r>
            <a:r>
              <a:rPr lang="lt-LT" sz="7200" b="1" dirty="0">
                <a:solidFill>
                  <a:schemeClr val="tx1"/>
                </a:solidFill>
              </a:rPr>
              <a:t>būtų naudojamos jauno verslo subjektų ne trumpiau kaip 3 (tris) metus nuo jų įsigijimo dienos</a:t>
            </a:r>
            <a:r>
              <a:rPr lang="lt-LT" sz="7200" dirty="0">
                <a:solidFill>
                  <a:schemeClr val="tx1"/>
                </a:solidFill>
              </a:rPr>
              <a:t> (į šį laikotarpį įskaičiuojami laiko tarpai, kai verslo pradžiai skirtos priemonės nenaudojamos dėl to, kad projekto vykdytojas / partneris aktyviai ieško jauno verslo subjektų, kurių verslo pradžiai būtų reikalinga naudoti projekto lėšomis įsigytas priemones, ir (ar) dėl to, kad verslo pradžiai skirtos priemonės pagal savo paskirtį yra netinkamos naudoti tam tikro sezono metu); tuo atveju, kai verslo pradžiai skirta priemonė projekto lėšomis įsigyjama iki projekto veiklų pabaigos likus mažiau nei 3 (trims) metams, projekto vykdytojas turi užtikrinti, kad ši priemonė būtų naudojama jauno verslo subjektų ir po projekto veiklų įgyvendinimo pabaigos tol, kol pasibaigs 3 (trejų) metų laikotarpis po priemonės įsigijimo.</a:t>
            </a:r>
          </a:p>
          <a:p>
            <a:pPr algn="just"/>
            <a:endParaRPr lang="lt-LT" dirty="0">
              <a:solidFill>
                <a:schemeClr val="tx1"/>
              </a:solidFill>
            </a:endParaRPr>
          </a:p>
        </p:txBody>
      </p:sp>
    </p:spTree>
    <p:extLst>
      <p:ext uri="{BB962C8B-B14F-4D97-AF65-F5344CB8AC3E}">
        <p14:creationId xmlns:p14="http://schemas.microsoft.com/office/powerpoint/2010/main" val="3653328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200" dirty="0"/>
              <a:t>Aktualūs teisės aktai</a:t>
            </a:r>
          </a:p>
        </p:txBody>
      </p:sp>
      <p:sp>
        <p:nvSpPr>
          <p:cNvPr id="3" name="Subtitle 2"/>
          <p:cNvSpPr>
            <a:spLocks noGrp="1"/>
          </p:cNvSpPr>
          <p:nvPr>
            <p:ph type="subTitle" idx="1"/>
          </p:nvPr>
        </p:nvSpPr>
        <p:spPr>
          <a:xfrm>
            <a:off x="654627" y="1556792"/>
            <a:ext cx="7517773" cy="4532281"/>
          </a:xfrm>
        </p:spPr>
        <p:txBody>
          <a:bodyPr>
            <a:normAutofit/>
          </a:bodyPr>
          <a:lstStyle/>
          <a:p>
            <a:pPr marL="285750" indent="-285750" algn="just">
              <a:buFont typeface="Arial" panose="020B0604020202020204" pitchFamily="34" charset="0"/>
              <a:buChar char="•"/>
            </a:pPr>
            <a:r>
              <a:rPr lang="lt-LT" sz="1600" dirty="0">
                <a:solidFill>
                  <a:schemeClr val="tx1"/>
                </a:solidFill>
                <a:hlinkClick r:id="rId3"/>
              </a:rPr>
              <a:t>Projektų administravimo ir finansavimo taisyklės</a:t>
            </a:r>
            <a:endParaRPr lang="lt-LT" sz="1600" dirty="0">
              <a:solidFill>
                <a:schemeClr val="tx1"/>
              </a:solidFill>
            </a:endParaRPr>
          </a:p>
          <a:p>
            <a:pPr marL="285750" indent="-285750" algn="just">
              <a:buFont typeface="Arial" panose="020B0604020202020204" pitchFamily="34" charset="0"/>
              <a:buChar char="•"/>
            </a:pPr>
            <a:endParaRPr lang="lt-LT" sz="1600" dirty="0">
              <a:solidFill>
                <a:schemeClr val="tx1"/>
              </a:solidFill>
            </a:endParaRPr>
          </a:p>
          <a:p>
            <a:pPr marL="285750" indent="-285750" algn="just">
              <a:buFont typeface="Arial" panose="020B0604020202020204" pitchFamily="34" charset="0"/>
              <a:buChar char="•"/>
            </a:pPr>
            <a:r>
              <a:rPr lang="lt-LT" sz="1600" dirty="0">
                <a:solidFill>
                  <a:schemeClr val="tx1"/>
                </a:solidFill>
                <a:hlinkClick r:id="rId4"/>
              </a:rPr>
              <a:t>„Vietos plėtros strategijų įgyvendinimo administravimas“ projektų finansavimo sąlygų aprašas</a:t>
            </a:r>
            <a:r>
              <a:rPr lang="lt-LT" sz="1600" dirty="0">
                <a:solidFill>
                  <a:schemeClr val="tx1"/>
                </a:solidFill>
              </a:rPr>
              <a:t> </a:t>
            </a:r>
          </a:p>
          <a:p>
            <a:pPr marL="285750" indent="-285750" algn="just">
              <a:buFont typeface="Arial" panose="020B0604020202020204" pitchFamily="34" charset="0"/>
              <a:buChar char="•"/>
            </a:pPr>
            <a:endParaRPr lang="lt-LT" sz="1600" dirty="0">
              <a:solidFill>
                <a:schemeClr val="tx1"/>
              </a:solidFill>
            </a:endParaRPr>
          </a:p>
          <a:p>
            <a:pPr marL="285750" indent="-285750" algn="just">
              <a:buFont typeface="Arial" panose="020B0604020202020204" pitchFamily="34" charset="0"/>
              <a:buChar char="•"/>
            </a:pPr>
            <a:r>
              <a:rPr lang="lt-LT" sz="1600" dirty="0">
                <a:solidFill>
                  <a:schemeClr val="tx1"/>
                </a:solidFill>
                <a:hlinkClick r:id="rId5"/>
              </a:rPr>
              <a:t>Stebėsenos rodiklių skaičiavimo aprašas</a:t>
            </a:r>
            <a:endParaRPr lang="lt-LT" sz="1600" dirty="0"/>
          </a:p>
          <a:p>
            <a:pPr algn="just"/>
            <a:endParaRPr lang="lt-LT" sz="1600" dirty="0">
              <a:solidFill>
                <a:schemeClr val="tx1"/>
              </a:solidFill>
            </a:endParaRPr>
          </a:p>
          <a:p>
            <a:pPr marL="285750" indent="-285750" algn="just">
              <a:buFont typeface="Arial" panose="020B0604020202020204" pitchFamily="34" charset="0"/>
              <a:buChar char="•"/>
            </a:pPr>
            <a:r>
              <a:rPr lang="lt-LT" sz="1600" dirty="0">
                <a:solidFill>
                  <a:schemeClr val="tx1"/>
                </a:solidFill>
                <a:hlinkClick r:id="rId6"/>
              </a:rPr>
              <a:t>Vietos plėtros strategijų atrankos ir įgyvendinimo taisyklės</a:t>
            </a:r>
            <a:endParaRPr lang="lt-LT" sz="1600" dirty="0">
              <a:solidFill>
                <a:schemeClr val="tx1"/>
              </a:solidFill>
            </a:endParaRPr>
          </a:p>
          <a:p>
            <a:pPr marL="285750" indent="-285750" algn="just">
              <a:buFont typeface="Arial" panose="020B0604020202020204" pitchFamily="34" charset="0"/>
              <a:buChar char="•"/>
            </a:pPr>
            <a:endParaRPr lang="lt-LT" sz="1600" dirty="0">
              <a:solidFill>
                <a:schemeClr val="tx1"/>
              </a:solidFill>
            </a:endParaRPr>
          </a:p>
          <a:p>
            <a:pPr marL="285750" indent="-285750" algn="just">
              <a:buFont typeface="Arial" panose="020B0604020202020204" pitchFamily="34" charset="0"/>
              <a:buChar char="•"/>
            </a:pPr>
            <a:r>
              <a:rPr lang="lt-LT" sz="1600" dirty="0">
                <a:solidFill>
                  <a:schemeClr val="tx1"/>
                </a:solidFill>
                <a:hlinkClick r:id="rId7"/>
              </a:rPr>
              <a:t>Rekomendacijos dėl projektų išlaidų atitikties Europos Sąjungos struktūrinių fondų reikalavimams</a:t>
            </a:r>
            <a:endParaRPr lang="lt-LT" sz="1600" dirty="0">
              <a:solidFill>
                <a:schemeClr val="tx1"/>
              </a:solidFill>
            </a:endParaRPr>
          </a:p>
          <a:p>
            <a:pPr marL="285750" indent="-285750" algn="just">
              <a:buFont typeface="Arial" panose="020B0604020202020204" pitchFamily="34" charset="0"/>
              <a:buChar char="•"/>
            </a:pPr>
            <a:endParaRPr lang="lt-LT" sz="1600" dirty="0"/>
          </a:p>
          <a:p>
            <a:pPr marL="285750" indent="-285750" algn="just">
              <a:buFont typeface="Arial" panose="020B0604020202020204" pitchFamily="34" charset="0"/>
              <a:buChar char="•"/>
            </a:pPr>
            <a:r>
              <a:rPr lang="lt-LT" sz="1600" dirty="0">
                <a:solidFill>
                  <a:schemeClr val="tx1"/>
                </a:solidFill>
                <a:hlinkClick r:id="rId8"/>
              </a:rPr>
              <a:t>Prekių ir paslaugų kainų rinkos analizė</a:t>
            </a:r>
            <a:endParaRPr lang="lt-LT" sz="1600" dirty="0">
              <a:solidFill>
                <a:schemeClr val="tx1"/>
              </a:solidFill>
            </a:endParaRPr>
          </a:p>
          <a:p>
            <a:pPr marL="285750" indent="-285750" algn="just">
              <a:buFont typeface="Arial" panose="020B0604020202020204" pitchFamily="34" charset="0"/>
              <a:buChar char="•"/>
            </a:pPr>
            <a:endParaRPr lang="lt-LT" sz="1600" dirty="0">
              <a:solidFill>
                <a:srgbClr val="99CC00"/>
              </a:solidFill>
            </a:endParaRPr>
          </a:p>
          <a:p>
            <a:pPr marL="285750" indent="-285750" algn="just">
              <a:buFont typeface="Arial" panose="020B0604020202020204" pitchFamily="34" charset="0"/>
              <a:buChar char="•"/>
            </a:pPr>
            <a:r>
              <a:rPr lang="lt-LT" sz="1600" dirty="0">
                <a:solidFill>
                  <a:srgbClr val="99CC00"/>
                </a:solidFill>
                <a:hlinkClick r:id="rId9"/>
              </a:rPr>
              <a:t>Supaprastinto išlaidų apmokėjimo tyrimai</a:t>
            </a:r>
            <a:endParaRPr lang="lt-LT" sz="1600" dirty="0">
              <a:solidFill>
                <a:srgbClr val="99CC00"/>
              </a:solidFill>
            </a:endParaRPr>
          </a:p>
          <a:p>
            <a:endParaRPr lang="lt-LT" sz="1600" dirty="0">
              <a:solidFill>
                <a:srgbClr val="99CC00"/>
              </a:solidFill>
            </a:endParaRPr>
          </a:p>
          <a:p>
            <a:endParaRPr lang="lt-LT" dirty="0"/>
          </a:p>
          <a:p>
            <a:endParaRPr lang="lt-LT" dirty="0"/>
          </a:p>
          <a:p>
            <a:endParaRPr lang="lt-LT" dirty="0"/>
          </a:p>
        </p:txBody>
      </p:sp>
    </p:spTree>
    <p:extLst>
      <p:ext uri="{BB962C8B-B14F-4D97-AF65-F5344CB8AC3E}">
        <p14:creationId xmlns:p14="http://schemas.microsoft.com/office/powerpoint/2010/main" val="2041868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47033-F1B4-44E7-91F4-D9B8C98DA947}"/>
              </a:ext>
            </a:extLst>
          </p:cNvPr>
          <p:cNvSpPr>
            <a:spLocks noGrp="1"/>
          </p:cNvSpPr>
          <p:nvPr>
            <p:ph type="ctrTitle"/>
          </p:nvPr>
        </p:nvSpPr>
        <p:spPr/>
        <p:txBody>
          <a:bodyPr/>
          <a:lstStyle/>
          <a:p>
            <a:r>
              <a:rPr lang="lt-LT" dirty="0"/>
              <a:t>Korupcijos prevencija</a:t>
            </a:r>
          </a:p>
        </p:txBody>
      </p:sp>
      <p:sp>
        <p:nvSpPr>
          <p:cNvPr id="3" name="Subtitle 2">
            <a:extLst>
              <a:ext uri="{FF2B5EF4-FFF2-40B4-BE49-F238E27FC236}">
                <a16:creationId xmlns="" xmlns:a16="http://schemas.microsoft.com/office/drawing/2014/main" id="{9A7B75AD-8446-45BE-84A6-50F3050F36E7}"/>
              </a:ext>
            </a:extLst>
          </p:cNvPr>
          <p:cNvSpPr>
            <a:spLocks noGrp="1"/>
          </p:cNvSpPr>
          <p:nvPr>
            <p:ph type="subTitle" idx="1"/>
          </p:nvPr>
        </p:nvSpPr>
        <p:spPr>
          <a:xfrm>
            <a:off x="971599" y="1556792"/>
            <a:ext cx="7279021" cy="3120311"/>
          </a:xfrm>
        </p:spPr>
        <p:txBody>
          <a:bodyPr>
            <a:normAutofit fontScale="70000" lnSpcReduction="20000"/>
          </a:bodyPr>
          <a:lstStyle/>
          <a:p>
            <a:pPr algn="just"/>
            <a:r>
              <a:rPr lang="lt-LT" sz="2600" dirty="0">
                <a:solidFill>
                  <a:schemeClr val="tx1"/>
                </a:solidFill>
              </a:rPr>
              <a:t>Jei turite žinių apie netinkamą Agentūros darbuotojų elgesį ar pareigų atlikimą, aplaidumą ar galimus korupcijos požymius, taip pat, jeigu įtariate, kad pareiškėjai ar projektų vykdytojai netinkamai naudojasi Agentūros administruojama parama, kviečiame apie tai informuoti žodžiu, raštu ar el. paštu </a:t>
            </a:r>
            <a:r>
              <a:rPr lang="lt-LT" sz="2600" dirty="0" err="1">
                <a:solidFill>
                  <a:schemeClr val="tx1"/>
                </a:solidFill>
                <a:hlinkClick r:id="rId2"/>
              </a:rPr>
              <a:t>korupcija@esf.lt</a:t>
            </a:r>
            <a:r>
              <a:rPr lang="lt-LT" sz="2600" dirty="0">
                <a:solidFill>
                  <a:schemeClr val="tx1"/>
                </a:solidFill>
              </a:rPr>
              <a:t>. Pranešti apie tokius veiksmus galite ir  Specialiųjų tyrimų tarnybai ar tinklapyje </a:t>
            </a:r>
            <a:r>
              <a:rPr lang="lt-LT" sz="2600" dirty="0">
                <a:solidFill>
                  <a:schemeClr val="tx1"/>
                </a:solidFill>
                <a:hlinkClick r:id="rId3"/>
              </a:rPr>
              <a:t>www.esinvesticijos.lt</a:t>
            </a:r>
            <a:r>
              <a:rPr lang="lt-LT" sz="2600" dirty="0">
                <a:solidFill>
                  <a:schemeClr val="tx1"/>
                </a:solidFill>
              </a:rPr>
              <a:t>.</a:t>
            </a:r>
          </a:p>
          <a:p>
            <a:pPr algn="just"/>
            <a:endParaRPr lang="lt-LT" sz="2600" dirty="0">
              <a:solidFill>
                <a:schemeClr val="tx1"/>
              </a:solidFill>
            </a:endParaRPr>
          </a:p>
          <a:p>
            <a:pPr algn="just"/>
            <a:r>
              <a:rPr lang="lt-LT" sz="2600" b="1" u="sng" dirty="0">
                <a:solidFill>
                  <a:schemeClr val="tx1"/>
                </a:solidFill>
              </a:rPr>
              <a:t>Primename</a:t>
            </a:r>
            <a:r>
              <a:rPr lang="lt-LT" sz="2600" dirty="0">
                <a:solidFill>
                  <a:schemeClr val="tx1"/>
                </a:solidFill>
              </a:rPr>
              <a:t>, kad Lietuvos Respublikos įstatymai draudžia šmeižti ar melagingai kaltinti kitą asmenį nusikaltimo padarymu. Už šiuos veiksmus numatyta baudžiamoji atsakomybė.</a:t>
            </a:r>
          </a:p>
          <a:p>
            <a:endParaRPr lang="lt-LT" dirty="0"/>
          </a:p>
        </p:txBody>
      </p:sp>
    </p:spTree>
    <p:extLst>
      <p:ext uri="{BB962C8B-B14F-4D97-AF65-F5344CB8AC3E}">
        <p14:creationId xmlns:p14="http://schemas.microsoft.com/office/powerpoint/2010/main" val="1748376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7AA474-C1EC-4CFC-AD85-3C220867A142}"/>
              </a:ext>
            </a:extLst>
          </p:cNvPr>
          <p:cNvSpPr>
            <a:spLocks noGrp="1"/>
          </p:cNvSpPr>
          <p:nvPr>
            <p:ph type="ctrTitle"/>
          </p:nvPr>
        </p:nvSpPr>
        <p:spPr/>
        <p:txBody>
          <a:bodyPr/>
          <a:lstStyle/>
          <a:p>
            <a:r>
              <a:rPr lang="lt-LT" dirty="0"/>
              <a:t>Kontaktai</a:t>
            </a:r>
          </a:p>
        </p:txBody>
      </p:sp>
      <p:sp>
        <p:nvSpPr>
          <p:cNvPr id="3" name="Subtitle 2">
            <a:extLst>
              <a:ext uri="{FF2B5EF4-FFF2-40B4-BE49-F238E27FC236}">
                <a16:creationId xmlns="" xmlns:a16="http://schemas.microsoft.com/office/drawing/2014/main" id="{B95F7835-CB6D-40CB-B469-D254B2755369}"/>
              </a:ext>
            </a:extLst>
          </p:cNvPr>
          <p:cNvSpPr>
            <a:spLocks noGrp="1"/>
          </p:cNvSpPr>
          <p:nvPr>
            <p:ph type="subTitle" idx="1"/>
          </p:nvPr>
        </p:nvSpPr>
        <p:spPr>
          <a:xfrm>
            <a:off x="971599" y="1556792"/>
            <a:ext cx="7457698" cy="3698380"/>
          </a:xfrm>
        </p:spPr>
        <p:txBody>
          <a:bodyPr>
            <a:normAutofit/>
          </a:bodyPr>
          <a:lstStyle/>
          <a:p>
            <a:pPr marL="285750" indent="-285750">
              <a:buFont typeface="Arial" panose="020B0604020202020204" pitchFamily="34" charset="0"/>
              <a:buChar char="•"/>
            </a:pPr>
            <a:r>
              <a:rPr lang="lt-LT" sz="1800" dirty="0">
                <a:solidFill>
                  <a:schemeClr val="tx1"/>
                </a:solidFill>
              </a:rPr>
              <a:t>Vyr. projektų vadovė Laura Batulevičiūtė</a:t>
            </a:r>
          </a:p>
          <a:p>
            <a:r>
              <a:rPr lang="lt-LT" sz="1800" dirty="0">
                <a:solidFill>
                  <a:schemeClr val="tx1"/>
                </a:solidFill>
              </a:rPr>
              <a:t>(</a:t>
            </a:r>
            <a:r>
              <a:rPr lang="es-ES" sz="1800" dirty="0">
                <a:solidFill>
                  <a:schemeClr val="tx1"/>
                </a:solidFill>
              </a:rPr>
              <a:t>tel. 8 659 80263, el. </a:t>
            </a:r>
            <a:r>
              <a:rPr lang="es-ES" sz="1800" dirty="0" err="1">
                <a:solidFill>
                  <a:schemeClr val="tx1"/>
                </a:solidFill>
              </a:rPr>
              <a:t>paštas</a:t>
            </a:r>
            <a:r>
              <a:rPr lang="lt-LT" sz="1800" dirty="0">
                <a:solidFill>
                  <a:schemeClr val="tx1"/>
                </a:solidFill>
              </a:rPr>
              <a:t>:</a:t>
            </a:r>
            <a:r>
              <a:rPr lang="es-ES" sz="1800" dirty="0">
                <a:solidFill>
                  <a:schemeClr val="tx1"/>
                </a:solidFill>
              </a:rPr>
              <a:t> </a:t>
            </a:r>
            <a:r>
              <a:rPr lang="es-ES" sz="1800" dirty="0">
                <a:solidFill>
                  <a:schemeClr val="tx1"/>
                </a:solidFill>
                <a:hlinkClick r:id="rId2">
                  <a:extLst>
                    <a:ext uri="{A12FA001-AC4F-418D-AE19-62706E023703}">
                      <ahyp:hlinkClr xmlns="" xmlns:ahyp="http://schemas.microsoft.com/office/drawing/2018/hyperlinkcolor" val="tx"/>
                    </a:ext>
                  </a:extLst>
                </a:hlinkClick>
              </a:rPr>
              <a:t>laura.batuleviciute@esf.lt</a:t>
            </a:r>
            <a:r>
              <a:rPr lang="lt-LT" sz="1800" dirty="0">
                <a:solidFill>
                  <a:schemeClr val="tx1"/>
                </a:solidFill>
              </a:rPr>
              <a:t>);</a:t>
            </a:r>
          </a:p>
          <a:p>
            <a:endParaRPr lang="lt-LT" sz="1800" dirty="0">
              <a:solidFill>
                <a:schemeClr val="tx1"/>
              </a:solidFill>
            </a:endParaRPr>
          </a:p>
          <a:p>
            <a:pPr marL="285750" indent="-285750">
              <a:buFont typeface="Arial" panose="020B0604020202020204" pitchFamily="34" charset="0"/>
              <a:buChar char="•"/>
            </a:pPr>
            <a:r>
              <a:rPr lang="lt-LT" sz="1800" dirty="0">
                <a:solidFill>
                  <a:schemeClr val="tx1"/>
                </a:solidFill>
              </a:rPr>
              <a:t>Kvietime teikti paraišką nurodyti darbuotojai.</a:t>
            </a:r>
          </a:p>
        </p:txBody>
      </p:sp>
    </p:spTree>
    <p:extLst>
      <p:ext uri="{BB962C8B-B14F-4D97-AF65-F5344CB8AC3E}">
        <p14:creationId xmlns:p14="http://schemas.microsoft.com/office/powerpoint/2010/main" val="596890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solidFill>
                  <a:schemeClr val="tx1"/>
                </a:solidFill>
              </a:rPr>
              <a:t>Jūsų klausimai ir diskusija.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lt-LT" sz="2400" dirty="0">
                <a:solidFill>
                  <a:schemeClr val="tx1"/>
                </a:solidFill>
              </a:rPr>
              <a:t>Dėkojame už dėmesį.</a:t>
            </a:r>
            <a:endParaRPr lang="en-US" sz="2400" dirty="0">
              <a:solidFill>
                <a:schemeClr val="tx1"/>
              </a:solidFill>
            </a:endParaRPr>
          </a:p>
        </p:txBody>
      </p:sp>
      <p:pic>
        <p:nvPicPr>
          <p:cNvPr id="1026" name="Picture 2" descr="http://www.esinvesticijos.lt/uploads/documents/images/%C5%BEenklai/zenklas_2015%2004%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614" y="3372400"/>
            <a:ext cx="2972772" cy="188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5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t>Remiama veikla (PFSA -10.1)</a:t>
            </a:r>
          </a:p>
        </p:txBody>
      </p:sp>
      <p:sp>
        <p:nvSpPr>
          <p:cNvPr id="3" name="Subtitle 2"/>
          <p:cNvSpPr>
            <a:spLocks noGrp="1"/>
          </p:cNvSpPr>
          <p:nvPr>
            <p:ph type="subTitle" idx="1"/>
          </p:nvPr>
        </p:nvSpPr>
        <p:spPr>
          <a:xfrm>
            <a:off x="971600" y="1340768"/>
            <a:ext cx="7659782" cy="4644396"/>
          </a:xfrm>
        </p:spPr>
        <p:txBody>
          <a:bodyPr>
            <a:normAutofit/>
          </a:bodyPr>
          <a:lstStyle/>
          <a:p>
            <a:pPr algn="just">
              <a:spcBef>
                <a:spcPts val="1200"/>
              </a:spcBef>
              <a:spcAft>
                <a:spcPts val="1200"/>
              </a:spcAft>
              <a:buClr>
                <a:srgbClr val="0070C0"/>
              </a:buClr>
            </a:pPr>
            <a:r>
              <a:rPr lang="lt-LT" dirty="0">
                <a:solidFill>
                  <a:schemeClr val="tx1"/>
                </a:solidFill>
              </a:rPr>
              <a:t> 10.1. Bendruomenės inicijuojamos veiklos, skirtos mažinti gyventojų esamą socialinę atskirtį:</a:t>
            </a:r>
          </a:p>
          <a:p>
            <a:pPr marL="342900" indent="-342900" algn="just">
              <a:spcBef>
                <a:spcPts val="1200"/>
              </a:spcBef>
              <a:spcAft>
                <a:spcPts val="1200"/>
              </a:spcAft>
              <a:buClr>
                <a:srgbClr val="0070C0"/>
              </a:buClr>
              <a:buFont typeface="Arial" panose="020B0604020202020204" pitchFamily="34" charset="0"/>
              <a:buChar char="•"/>
            </a:pPr>
            <a:r>
              <a:rPr lang="lt-LT" dirty="0">
                <a:solidFill>
                  <a:schemeClr val="tx1"/>
                </a:solidFill>
              </a:rPr>
              <a:t>Bendrosios socialinės paslaugos, specialiosios socialinės priežiūros paslaugos, kt. soc. paslaugos. </a:t>
            </a:r>
          </a:p>
          <a:p>
            <a:pPr marL="342900" indent="-342900" algn="just">
              <a:spcBef>
                <a:spcPts val="1200"/>
              </a:spcBef>
              <a:spcAft>
                <a:spcPts val="1200"/>
              </a:spcAft>
              <a:buClr>
                <a:srgbClr val="0070C0"/>
              </a:buClr>
              <a:buFont typeface="Arial" panose="020B0604020202020204" pitchFamily="34" charset="0"/>
              <a:buChar char="•"/>
            </a:pPr>
            <a:r>
              <a:rPr lang="lt-LT" dirty="0">
                <a:solidFill>
                  <a:schemeClr val="tx1"/>
                </a:solidFill>
              </a:rPr>
              <a:t>Informacijos apie šias paslaugas sklaida ir tarpininkavimas jas gaunant.</a:t>
            </a:r>
            <a:endParaRPr lang="lt-LT" sz="2400" dirty="0">
              <a:solidFill>
                <a:schemeClr val="tx1"/>
              </a:solidFill>
            </a:endParaRPr>
          </a:p>
          <a:p>
            <a:pPr algn="just"/>
            <a:endParaRPr lang="lt-LT" sz="2000" i="1" dirty="0">
              <a:solidFill>
                <a:schemeClr val="tx1"/>
              </a:solidFill>
            </a:endParaRPr>
          </a:p>
        </p:txBody>
      </p:sp>
    </p:spTree>
    <p:extLst>
      <p:ext uri="{BB962C8B-B14F-4D97-AF65-F5344CB8AC3E}">
        <p14:creationId xmlns:p14="http://schemas.microsoft.com/office/powerpoint/2010/main" val="270381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33E1B-B179-4876-B554-9564BF4B77E2}"/>
              </a:ext>
            </a:extLst>
          </p:cNvPr>
          <p:cNvSpPr>
            <a:spLocks noGrp="1"/>
          </p:cNvSpPr>
          <p:nvPr>
            <p:ph type="ctrTitle"/>
          </p:nvPr>
        </p:nvSpPr>
        <p:spPr/>
        <p:txBody>
          <a:bodyPr/>
          <a:lstStyle/>
          <a:p>
            <a:r>
              <a:rPr lang="lt-LT" dirty="0"/>
              <a:t>Idėjos (darbas su vaikais)</a:t>
            </a:r>
          </a:p>
        </p:txBody>
      </p:sp>
      <p:sp>
        <p:nvSpPr>
          <p:cNvPr id="3" name="Subtitle 2">
            <a:extLst>
              <a:ext uri="{FF2B5EF4-FFF2-40B4-BE49-F238E27FC236}">
                <a16:creationId xmlns="" xmlns:a16="http://schemas.microsoft.com/office/drawing/2014/main" id="{E463392A-F1AC-4AB4-BA6D-A9D801EA1D4D}"/>
              </a:ext>
            </a:extLst>
          </p:cNvPr>
          <p:cNvSpPr>
            <a:spLocks noGrp="1"/>
          </p:cNvSpPr>
          <p:nvPr>
            <p:ph type="subTitle" idx="1"/>
          </p:nvPr>
        </p:nvSpPr>
        <p:spPr>
          <a:xfrm>
            <a:off x="971600" y="1556792"/>
            <a:ext cx="7200800" cy="4402574"/>
          </a:xfrm>
        </p:spPr>
        <p:txBody>
          <a:bodyPr/>
          <a:lstStyle/>
          <a:p>
            <a:endParaRPr lang="lt-LT" dirty="0"/>
          </a:p>
        </p:txBody>
      </p:sp>
      <p:pic>
        <p:nvPicPr>
          <p:cNvPr id="5" name="Picture 4">
            <a:extLst>
              <a:ext uri="{FF2B5EF4-FFF2-40B4-BE49-F238E27FC236}">
                <a16:creationId xmlns="" xmlns:a16="http://schemas.microsoft.com/office/drawing/2014/main" id="{47D80DAE-323D-4D27-B4DA-5F9043F4B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556792"/>
            <a:ext cx="3996631" cy="2904218"/>
          </a:xfrm>
          <a:prstGeom prst="rect">
            <a:avLst/>
          </a:prstGeom>
        </p:spPr>
      </p:pic>
      <p:pic>
        <p:nvPicPr>
          <p:cNvPr id="7" name="Picture 6">
            <a:extLst>
              <a:ext uri="{FF2B5EF4-FFF2-40B4-BE49-F238E27FC236}">
                <a16:creationId xmlns="" xmlns:a16="http://schemas.microsoft.com/office/drawing/2014/main" id="{66771315-629B-431C-BFBB-14B3609FF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625" y="1556792"/>
            <a:ext cx="3942378" cy="2904218"/>
          </a:xfrm>
          <a:prstGeom prst="rect">
            <a:avLst/>
          </a:prstGeom>
        </p:spPr>
      </p:pic>
    </p:spTree>
    <p:extLst>
      <p:ext uri="{BB962C8B-B14F-4D97-AF65-F5344CB8AC3E}">
        <p14:creationId xmlns:p14="http://schemas.microsoft.com/office/powerpoint/2010/main" val="264010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33E1B-B179-4876-B554-9564BF4B77E2}"/>
              </a:ext>
            </a:extLst>
          </p:cNvPr>
          <p:cNvSpPr>
            <a:spLocks noGrp="1"/>
          </p:cNvSpPr>
          <p:nvPr>
            <p:ph type="ctrTitle"/>
          </p:nvPr>
        </p:nvSpPr>
        <p:spPr/>
        <p:txBody>
          <a:bodyPr/>
          <a:lstStyle/>
          <a:p>
            <a:r>
              <a:rPr lang="lt-LT" dirty="0"/>
              <a:t>Idėjos (darbas su vaikais)</a:t>
            </a:r>
          </a:p>
        </p:txBody>
      </p:sp>
      <p:pic>
        <p:nvPicPr>
          <p:cNvPr id="6" name="Picture 5">
            <a:extLst>
              <a:ext uri="{FF2B5EF4-FFF2-40B4-BE49-F238E27FC236}">
                <a16:creationId xmlns="" xmlns:a16="http://schemas.microsoft.com/office/drawing/2014/main" id="{A12373C5-D6B3-4A3C-BE43-F8A0A557C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172" y="1556792"/>
            <a:ext cx="3390193" cy="2671896"/>
          </a:xfrm>
          <a:prstGeom prst="rect">
            <a:avLst/>
          </a:prstGeom>
        </p:spPr>
      </p:pic>
      <p:sp>
        <p:nvSpPr>
          <p:cNvPr id="9" name="AutoShape 4" descr="Vaizdo rezultatas pagal užklausą „lauko tinklinis“">
            <a:extLst>
              <a:ext uri="{FF2B5EF4-FFF2-40B4-BE49-F238E27FC236}">
                <a16:creationId xmlns="" xmlns:a16="http://schemas.microsoft.com/office/drawing/2014/main" id="{2517B0C4-0234-4850-9706-CDE45CDAEB16}"/>
              </a:ext>
            </a:extLst>
          </p:cNvPr>
          <p:cNvSpPr>
            <a:spLocks noGrp="1" noChangeAspect="1" noChangeArrowheads="1"/>
          </p:cNvSpPr>
          <p:nvPr>
            <p:ph type="subTitle" idx="1"/>
          </p:nvPr>
        </p:nvSpPr>
        <p:spPr bwMode="auto">
          <a:xfrm>
            <a:off x="971550" y="1557338"/>
            <a:ext cx="7200900" cy="44021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dirty="0"/>
          </a:p>
        </p:txBody>
      </p:sp>
      <p:pic>
        <p:nvPicPr>
          <p:cNvPr id="11" name="Picture 10">
            <a:extLst>
              <a:ext uri="{FF2B5EF4-FFF2-40B4-BE49-F238E27FC236}">
                <a16:creationId xmlns="" xmlns:a16="http://schemas.microsoft.com/office/drawing/2014/main" id="{5FB875DC-17BE-47F0-A1AB-B5CAA816F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277" y="1556792"/>
            <a:ext cx="4004983" cy="2671896"/>
          </a:xfrm>
          <a:prstGeom prst="rect">
            <a:avLst/>
          </a:prstGeom>
        </p:spPr>
      </p:pic>
    </p:spTree>
    <p:extLst>
      <p:ext uri="{BB962C8B-B14F-4D97-AF65-F5344CB8AC3E}">
        <p14:creationId xmlns:p14="http://schemas.microsoft.com/office/powerpoint/2010/main" val="342894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33E1B-B179-4876-B554-9564BF4B77E2}"/>
              </a:ext>
            </a:extLst>
          </p:cNvPr>
          <p:cNvSpPr>
            <a:spLocks noGrp="1"/>
          </p:cNvSpPr>
          <p:nvPr>
            <p:ph type="ctrTitle"/>
          </p:nvPr>
        </p:nvSpPr>
        <p:spPr/>
        <p:txBody>
          <a:bodyPr>
            <a:normAutofit fontScale="90000"/>
          </a:bodyPr>
          <a:lstStyle/>
          <a:p>
            <a:r>
              <a:rPr lang="lt-LT" dirty="0"/>
              <a:t>Idėjos (darbais su vyresnio amžiaus asmenimis)</a:t>
            </a:r>
          </a:p>
        </p:txBody>
      </p:sp>
      <p:sp>
        <p:nvSpPr>
          <p:cNvPr id="3" name="Subtitle 2">
            <a:extLst>
              <a:ext uri="{FF2B5EF4-FFF2-40B4-BE49-F238E27FC236}">
                <a16:creationId xmlns="" xmlns:a16="http://schemas.microsoft.com/office/drawing/2014/main" id="{E463392A-F1AC-4AB4-BA6D-A9D801EA1D4D}"/>
              </a:ext>
            </a:extLst>
          </p:cNvPr>
          <p:cNvSpPr>
            <a:spLocks noGrp="1"/>
          </p:cNvSpPr>
          <p:nvPr>
            <p:ph type="subTitle" idx="1"/>
          </p:nvPr>
        </p:nvSpPr>
        <p:spPr>
          <a:xfrm>
            <a:off x="971600" y="1556792"/>
            <a:ext cx="7200800" cy="4402574"/>
          </a:xfrm>
        </p:spPr>
        <p:txBody>
          <a:bodyPr/>
          <a:lstStyle/>
          <a:p>
            <a:endParaRPr lang="lt-LT" dirty="0"/>
          </a:p>
        </p:txBody>
      </p:sp>
      <p:pic>
        <p:nvPicPr>
          <p:cNvPr id="6" name="Picture 5">
            <a:extLst>
              <a:ext uri="{FF2B5EF4-FFF2-40B4-BE49-F238E27FC236}">
                <a16:creationId xmlns="" xmlns:a16="http://schemas.microsoft.com/office/drawing/2014/main" id="{9C1FC27F-B346-47CE-85B1-02F3F77D8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320" y="1556792"/>
            <a:ext cx="2565131" cy="2665069"/>
          </a:xfrm>
          <a:prstGeom prst="rect">
            <a:avLst/>
          </a:prstGeom>
        </p:spPr>
      </p:pic>
      <p:pic>
        <p:nvPicPr>
          <p:cNvPr id="9" name="Picture 8">
            <a:extLst>
              <a:ext uri="{FF2B5EF4-FFF2-40B4-BE49-F238E27FC236}">
                <a16:creationId xmlns="" xmlns:a16="http://schemas.microsoft.com/office/drawing/2014/main" id="{71C7A395-A0B3-4FCE-BC72-3E3CFD4A6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542" y="1556792"/>
            <a:ext cx="3999167" cy="3039818"/>
          </a:xfrm>
          <a:prstGeom prst="rect">
            <a:avLst/>
          </a:prstGeom>
        </p:spPr>
      </p:pic>
      <p:pic>
        <p:nvPicPr>
          <p:cNvPr id="11" name="Picture 10">
            <a:extLst>
              <a:ext uri="{FF2B5EF4-FFF2-40B4-BE49-F238E27FC236}">
                <a16:creationId xmlns="" xmlns:a16="http://schemas.microsoft.com/office/drawing/2014/main" id="{935724F8-767E-41E4-82C9-99507925D0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20" y="3787280"/>
            <a:ext cx="2565131" cy="2272784"/>
          </a:xfrm>
          <a:prstGeom prst="rect">
            <a:avLst/>
          </a:prstGeom>
        </p:spPr>
      </p:pic>
    </p:spTree>
    <p:extLst>
      <p:ext uri="{BB962C8B-B14F-4D97-AF65-F5344CB8AC3E}">
        <p14:creationId xmlns:p14="http://schemas.microsoft.com/office/powerpoint/2010/main" val="355783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33E1B-B179-4876-B554-9564BF4B77E2}"/>
              </a:ext>
            </a:extLst>
          </p:cNvPr>
          <p:cNvSpPr>
            <a:spLocks noGrp="1"/>
          </p:cNvSpPr>
          <p:nvPr>
            <p:ph type="ctrTitle"/>
          </p:nvPr>
        </p:nvSpPr>
        <p:spPr/>
        <p:txBody>
          <a:bodyPr>
            <a:normAutofit fontScale="90000"/>
          </a:bodyPr>
          <a:lstStyle/>
          <a:p>
            <a:r>
              <a:rPr lang="lt-LT" dirty="0"/>
              <a:t>Idėjos (darbais su vyresnio amžiaus asmenimis)</a:t>
            </a:r>
          </a:p>
        </p:txBody>
      </p:sp>
      <p:sp>
        <p:nvSpPr>
          <p:cNvPr id="3" name="Subtitle 2">
            <a:extLst>
              <a:ext uri="{FF2B5EF4-FFF2-40B4-BE49-F238E27FC236}">
                <a16:creationId xmlns="" xmlns:a16="http://schemas.microsoft.com/office/drawing/2014/main" id="{E463392A-F1AC-4AB4-BA6D-A9D801EA1D4D}"/>
              </a:ext>
            </a:extLst>
          </p:cNvPr>
          <p:cNvSpPr>
            <a:spLocks noGrp="1"/>
          </p:cNvSpPr>
          <p:nvPr>
            <p:ph type="subTitle" idx="1"/>
          </p:nvPr>
        </p:nvSpPr>
        <p:spPr>
          <a:xfrm>
            <a:off x="971600" y="1556792"/>
            <a:ext cx="7200800" cy="4402574"/>
          </a:xfrm>
        </p:spPr>
        <p:txBody>
          <a:bodyPr/>
          <a:lstStyle/>
          <a:p>
            <a:endParaRPr lang="lt-LT" dirty="0"/>
          </a:p>
        </p:txBody>
      </p:sp>
      <p:pic>
        <p:nvPicPr>
          <p:cNvPr id="5" name="Picture 4">
            <a:extLst>
              <a:ext uri="{FF2B5EF4-FFF2-40B4-BE49-F238E27FC236}">
                <a16:creationId xmlns="" xmlns:a16="http://schemas.microsoft.com/office/drawing/2014/main" id="{8EFB5A6F-396F-4B85-B045-61F1D026D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116" y="1643426"/>
            <a:ext cx="4205592" cy="3384717"/>
          </a:xfrm>
          <a:prstGeom prst="rect">
            <a:avLst/>
          </a:prstGeom>
        </p:spPr>
      </p:pic>
      <p:pic>
        <p:nvPicPr>
          <p:cNvPr id="7" name="Picture 6">
            <a:extLst>
              <a:ext uri="{FF2B5EF4-FFF2-40B4-BE49-F238E27FC236}">
                <a16:creationId xmlns="" xmlns:a16="http://schemas.microsoft.com/office/drawing/2014/main" id="{BA6F8D0B-393C-4683-ABED-464B3F831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7192" y="1576367"/>
            <a:ext cx="3520965" cy="3451776"/>
          </a:xfrm>
          <a:prstGeom prst="rect">
            <a:avLst/>
          </a:prstGeom>
        </p:spPr>
      </p:pic>
    </p:spTree>
    <p:extLst>
      <p:ext uri="{BB962C8B-B14F-4D97-AF65-F5344CB8AC3E}">
        <p14:creationId xmlns:p14="http://schemas.microsoft.com/office/powerpoint/2010/main" val="111655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33E1B-B179-4876-B554-9564BF4B77E2}"/>
              </a:ext>
            </a:extLst>
          </p:cNvPr>
          <p:cNvSpPr>
            <a:spLocks noGrp="1"/>
          </p:cNvSpPr>
          <p:nvPr>
            <p:ph type="ctrTitle"/>
          </p:nvPr>
        </p:nvSpPr>
        <p:spPr/>
        <p:txBody>
          <a:bodyPr>
            <a:normAutofit/>
          </a:bodyPr>
          <a:lstStyle/>
          <a:p>
            <a:r>
              <a:rPr lang="lt-LT" dirty="0"/>
              <a:t>Idėjos (darbais su neįgaliaisiais)</a:t>
            </a:r>
          </a:p>
        </p:txBody>
      </p:sp>
      <p:sp>
        <p:nvSpPr>
          <p:cNvPr id="3" name="Subtitle 2">
            <a:extLst>
              <a:ext uri="{FF2B5EF4-FFF2-40B4-BE49-F238E27FC236}">
                <a16:creationId xmlns="" xmlns:a16="http://schemas.microsoft.com/office/drawing/2014/main" id="{E463392A-F1AC-4AB4-BA6D-A9D801EA1D4D}"/>
              </a:ext>
            </a:extLst>
          </p:cNvPr>
          <p:cNvSpPr>
            <a:spLocks noGrp="1"/>
          </p:cNvSpPr>
          <p:nvPr>
            <p:ph type="subTitle" idx="1"/>
          </p:nvPr>
        </p:nvSpPr>
        <p:spPr>
          <a:xfrm>
            <a:off x="971600" y="1556792"/>
            <a:ext cx="7200800" cy="4402574"/>
          </a:xfrm>
        </p:spPr>
        <p:txBody>
          <a:bodyPr/>
          <a:lstStyle/>
          <a:p>
            <a:endParaRPr lang="lt-LT" dirty="0"/>
          </a:p>
        </p:txBody>
      </p:sp>
      <p:pic>
        <p:nvPicPr>
          <p:cNvPr id="6" name="Picture 5">
            <a:extLst>
              <a:ext uri="{FF2B5EF4-FFF2-40B4-BE49-F238E27FC236}">
                <a16:creationId xmlns="" xmlns:a16="http://schemas.microsoft.com/office/drawing/2014/main" id="{0BCB3857-65BB-432C-9582-62FE0173C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40768"/>
            <a:ext cx="3031232" cy="2328603"/>
          </a:xfrm>
          <a:prstGeom prst="rect">
            <a:avLst/>
          </a:prstGeom>
        </p:spPr>
      </p:pic>
      <p:pic>
        <p:nvPicPr>
          <p:cNvPr id="9" name="Picture 8">
            <a:extLst>
              <a:ext uri="{FF2B5EF4-FFF2-40B4-BE49-F238E27FC236}">
                <a16:creationId xmlns="" xmlns:a16="http://schemas.microsoft.com/office/drawing/2014/main" id="{24C00C7C-CEBD-492D-8A13-298C7C651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833" y="1340768"/>
            <a:ext cx="3884720" cy="2586870"/>
          </a:xfrm>
          <a:prstGeom prst="rect">
            <a:avLst/>
          </a:prstGeom>
        </p:spPr>
      </p:pic>
      <p:pic>
        <p:nvPicPr>
          <p:cNvPr id="11" name="Picture 10">
            <a:extLst>
              <a:ext uri="{FF2B5EF4-FFF2-40B4-BE49-F238E27FC236}">
                <a16:creationId xmlns="" xmlns:a16="http://schemas.microsoft.com/office/drawing/2014/main" id="{9F6C1044-F6A4-44AB-811F-025C129070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979" y="3677768"/>
            <a:ext cx="3052851" cy="2426606"/>
          </a:xfrm>
          <a:prstGeom prst="rect">
            <a:avLst/>
          </a:prstGeom>
        </p:spPr>
      </p:pic>
      <p:pic>
        <p:nvPicPr>
          <p:cNvPr id="13" name="Picture 12">
            <a:extLst>
              <a:ext uri="{FF2B5EF4-FFF2-40B4-BE49-F238E27FC236}">
                <a16:creationId xmlns="" xmlns:a16="http://schemas.microsoft.com/office/drawing/2014/main" id="{578B972D-EFED-4927-A039-AD99C3E333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4002832" y="3677767"/>
            <a:ext cx="3884720" cy="2426606"/>
          </a:xfrm>
          <a:prstGeom prst="rect">
            <a:avLst/>
          </a:prstGeom>
        </p:spPr>
      </p:pic>
    </p:spTree>
    <p:extLst>
      <p:ext uri="{BB962C8B-B14F-4D97-AF65-F5344CB8AC3E}">
        <p14:creationId xmlns:p14="http://schemas.microsoft.com/office/powerpoint/2010/main" val="301195012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BF2C0549770E41820CCE7C91006E32" ma:contentTypeVersion="0" ma:contentTypeDescription="Create a new document." ma:contentTypeScope="" ma:versionID="604a825287c2a3580fb5172cd9d0bb9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1D7B12-FD29-44AB-8465-83520EA3C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88CA579-27D7-4D2E-88C1-98C7E1A3D344}">
  <ds:schemaRefs>
    <ds:schemaRef ds:uri="http://schemas.openxmlformats.org/package/2006/metadata/core-propertie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53646F1-D9B7-4203-A508-ED722EE312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3064</TotalTime>
  <Words>1671</Words>
  <Application>Microsoft Office PowerPoint</Application>
  <PresentationFormat>Demonstracija ekrane (4:3)</PresentationFormat>
  <Paragraphs>208</Paragraphs>
  <Slides>38</Slides>
  <Notes>31</Notes>
  <HiddenSlides>0</HiddenSlides>
  <MMClips>0</MMClips>
  <ScaleCrop>false</ScaleCrop>
  <HeadingPairs>
    <vt:vector size="8" baseType="variant">
      <vt:variant>
        <vt:lpstr>Naudojami šriftai</vt:lpstr>
      </vt:variant>
      <vt:variant>
        <vt:i4>3</vt:i4>
      </vt:variant>
      <vt:variant>
        <vt:lpstr>Tema</vt:lpstr>
      </vt:variant>
      <vt:variant>
        <vt:i4>1</vt:i4>
      </vt:variant>
      <vt:variant>
        <vt:lpstr>Skaidrių pavadinimai</vt:lpstr>
      </vt:variant>
      <vt:variant>
        <vt:i4>38</vt:i4>
      </vt:variant>
      <vt:variant>
        <vt:lpstr>Pasirinktiniai demonstravimai</vt:lpstr>
      </vt:variant>
      <vt:variant>
        <vt:i4>1</vt:i4>
      </vt:variant>
    </vt:vector>
  </HeadingPairs>
  <TitlesOfParts>
    <vt:vector size="43" baseType="lpstr">
      <vt:lpstr>Arial</vt:lpstr>
      <vt:lpstr>Calibri</vt:lpstr>
      <vt:lpstr>Verdana</vt:lpstr>
      <vt:lpstr>Office Theme</vt:lpstr>
      <vt:lpstr>„Paraiškų dėl vietos plėtros strategijas įgyvendinančių projektų vertinimo patirtis ir patarimai VVG“.    ESFA, Projektų valdymo skyriaus III vyr. projektų vadovė           Laura Batulevičiūtė</vt:lpstr>
      <vt:lpstr>Vertinimo statistika</vt:lpstr>
      <vt:lpstr>Vertinimo statistika</vt:lpstr>
      <vt:lpstr>Remiama veikla (PFSA -10.1)</vt:lpstr>
      <vt:lpstr>Idėjos (darbas su vaikais)</vt:lpstr>
      <vt:lpstr>Idėjos (darbas su vaikais)</vt:lpstr>
      <vt:lpstr>Idėjos (darbais su vyresnio amžiaus asmenimis)</vt:lpstr>
      <vt:lpstr>Idėjos (darbais su vyresnio amžiaus asmenimis)</vt:lpstr>
      <vt:lpstr>Idėjos (darbais su neįgaliaisiais)</vt:lpstr>
      <vt:lpstr>Remiama veikla (PFSA - 10.2)       Bedarbių ir ekonomiškai neaktyvių asmenų užimtumui didinti skirtų iniciatyvų įgyvendinimas, siekiant pagerinti šių asmenų padėtį darbo rinkoje.</vt:lpstr>
      <vt:lpstr>Idėjos </vt:lpstr>
      <vt:lpstr>Remiama veikla (PFSA - 10.3)</vt:lpstr>
      <vt:lpstr>Idėjos </vt:lpstr>
      <vt:lpstr>Remiama veikla (PFSA -10.4)</vt:lpstr>
      <vt:lpstr>Remiama veikla (PFSA -10.5)</vt:lpstr>
      <vt:lpstr>Paraiškų tikslinimai</vt:lpstr>
      <vt:lpstr>Pastebėjimai (I)</vt:lpstr>
      <vt:lpstr>Patarimai (I)</vt:lpstr>
      <vt:lpstr>Pastebėjimai (II)</vt:lpstr>
      <vt:lpstr>Patarimai (II)</vt:lpstr>
      <vt:lpstr>Pastebėjimai (III)</vt:lpstr>
      <vt:lpstr>Patarimai (III)</vt:lpstr>
      <vt:lpstr>Pastebėjimai (IV)</vt:lpstr>
      <vt:lpstr>Patarimai (IV)</vt:lpstr>
      <vt:lpstr>Pastebėjimai (V)</vt:lpstr>
      <vt:lpstr>Patarimai (V)</vt:lpstr>
      <vt:lpstr>Pastebėjimai (VI)</vt:lpstr>
      <vt:lpstr>Patarimai (VI)</vt:lpstr>
      <vt:lpstr>Pastebėjimai (VII)</vt:lpstr>
      <vt:lpstr>Patarimai (VII)</vt:lpstr>
      <vt:lpstr>Svarbios nuostatos</vt:lpstr>
      <vt:lpstr>Svarbios nuostatos</vt:lpstr>
      <vt:lpstr>Svarbios nuostatos</vt:lpstr>
      <vt:lpstr>Aktualūs teisės aktai</vt:lpstr>
      <vt:lpstr>Korupcijos prevencija</vt:lpstr>
      <vt:lpstr>Kontaktai</vt:lpstr>
      <vt:lpstr>Jūsų klausimai ir diskusija.</vt:lpstr>
      <vt:lpstr>Dėkojame už dėmesį.</vt:lpstr>
      <vt:lpstr>Custom Show 1</vt:lpstr>
    </vt:vector>
  </TitlesOfParts>
  <Company>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vytas</dc:creator>
  <cp:lastModifiedBy>Vytautas Strazdas</cp:lastModifiedBy>
  <cp:revision>496</cp:revision>
  <cp:lastPrinted>2018-09-04T13:54:59Z</cp:lastPrinted>
  <dcterms:created xsi:type="dcterms:W3CDTF">2012-05-24T12:15:02Z</dcterms:created>
  <dcterms:modified xsi:type="dcterms:W3CDTF">2018-09-17T06:33:27Z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0x0101005EBF2C0549770E41820CCE7C91006E32</vt:lpwstr>
  </property>
</Properties>
</file>