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507" r:id="rId3"/>
    <p:sldId id="2275" r:id="rId4"/>
    <p:sldId id="2276" r:id="rId5"/>
    <p:sldId id="2277" r:id="rId6"/>
    <p:sldId id="512" r:id="rId7"/>
    <p:sldId id="2280" r:id="rId8"/>
    <p:sldId id="2281" r:id="rId9"/>
    <p:sldId id="2282" r:id="rId10"/>
    <p:sldId id="543" r:id="rId11"/>
    <p:sldId id="485" r:id="rId12"/>
    <p:sldId id="487" r:id="rId13"/>
  </p:sldIdLst>
  <p:sldSz cx="12192000" cy="6858000"/>
  <p:notesSz cx="7010400" cy="92964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sa Tamulevičiūtė" initials="RT" lastIdx="13" clrIdx="0">
    <p:extLst>
      <p:ext uri="{19B8F6BF-5375-455C-9EA6-DF929625EA0E}">
        <p15:presenceInfo xmlns:p15="http://schemas.microsoft.com/office/powerpoint/2012/main" userId="S-1-5-21-4209697224-3871758227-447121003-12744" providerId="AD"/>
      </p:ext>
    </p:extLst>
  </p:cmAuthor>
  <p:cmAuthor id="2" name="Eglė Šarkauskaitė" initials="EŠ" lastIdx="16" clrIdx="1">
    <p:extLst>
      <p:ext uri="{19B8F6BF-5375-455C-9EA6-DF929625EA0E}">
        <p15:presenceInfo xmlns:p15="http://schemas.microsoft.com/office/powerpoint/2012/main" userId="S-1-5-21-4209697224-3871758227-447121003-126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eminis stilius 2 – paryškinima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77215" autoAdjust="0"/>
  </p:normalViewPr>
  <p:slideViewPr>
    <p:cSldViewPr snapToGrid="0">
      <p:cViewPr varScale="1">
        <p:scale>
          <a:sx n="56" d="100"/>
          <a:sy n="56" d="100"/>
        </p:scale>
        <p:origin x="2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9474393536141257"/>
          <c:y val="0"/>
          <c:w val="0.38857711841811349"/>
          <c:h val="0.942274102486153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1E78B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'B1'!$M$30:$M$38</c:f>
              <c:strCache>
                <c:ptCount val="9"/>
                <c:pt idx="0">
                  <c:v>Vietos bendruomenės nariams trūksta pilietiškumo, bendruomeniškumo, aktyvumo</c:v>
                </c:pt>
                <c:pt idx="1">
                  <c:v>Dalis gyventojų gyvena skurde, socialinėje atskirtyje, nesirūpina sveikata</c:v>
                </c:pt>
                <c:pt idx="2">
                  <c:v>Dalis suaugusių ir galinčių dirbti gyventojų (įskaitant neįgaliuosius) niekur nedirba ar neturi palankių sąlygų suderinti savo profesinį ir asmeninį gyvenimą </c:v>
                </c:pt>
                <c:pt idx="3">
                  <c:v>Gyventojai (įskaitant vaikus) neturi palankių sąlygų kokybiškai leisti laisvalaikį</c:v>
                </c:pt>
                <c:pt idx="4">
                  <c:v>Vietovėje ir aplinkinėse teritorijose nėra palankių sąlygų verslui kurtis, vystytis;verslas mažai konkurencingas</c:v>
                </c:pt>
                <c:pt idx="5">
                  <c:v>Gyventojų poreikių netenkinanti gyvenamosios aplinkos infrastruktūra (viešosios ir žaliosios ervės, pėsčiųjų ir dviračių takai, viešasis transportas, būtinosios paslaugos), būstas</c:v>
                </c:pt>
                <c:pt idx="6">
                  <c:v>Nėra palankių sąlygų gyventojams įgyti paklausių kompetencijų, profesijų, mokytis visą gyvenimą</c:v>
                </c:pt>
                <c:pt idx="7">
                  <c:v>Aplinkos tarša, netausojami gamtos ištekliai, neefektyviai naudojama energija</c:v>
                </c:pt>
                <c:pt idx="8">
                  <c:v>Vietovėje nesaugu gyventi, dirbti</c:v>
                </c:pt>
              </c:strCache>
            </c:strRef>
          </c:cat>
          <c:val>
            <c:numRef>
              <c:f>'B1'!$N$30:$N$38</c:f>
              <c:numCache>
                <c:formatCode>####.0</c:formatCode>
                <c:ptCount val="9"/>
                <c:pt idx="0">
                  <c:v>62.111801242236027</c:v>
                </c:pt>
                <c:pt idx="1">
                  <c:v>55.279503105590059</c:v>
                </c:pt>
                <c:pt idx="2">
                  <c:v>47.5</c:v>
                </c:pt>
                <c:pt idx="3">
                  <c:v>40.683229813664596</c:v>
                </c:pt>
                <c:pt idx="4">
                  <c:v>40.683229813664596</c:v>
                </c:pt>
                <c:pt idx="5">
                  <c:v>32.919254658385093</c:v>
                </c:pt>
                <c:pt idx="6">
                  <c:v>29.2</c:v>
                </c:pt>
                <c:pt idx="7">
                  <c:v>13.664596273291925</c:v>
                </c:pt>
                <c:pt idx="8">
                  <c:v>2.4844720496894408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9B-48FC-88AE-B50D89329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4388712"/>
        <c:axId val="514385432"/>
      </c:barChart>
      <c:catAx>
        <c:axId val="514388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14385432"/>
        <c:crosses val="autoZero"/>
        <c:auto val="1"/>
        <c:lblAlgn val="ctr"/>
        <c:lblOffset val="100"/>
        <c:noMultiLvlLbl val="0"/>
      </c:catAx>
      <c:valAx>
        <c:axId val="514385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#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14388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 sz="900"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'B1'!$C$91</c:f>
              <c:strCache>
                <c:ptCount val="1"/>
                <c:pt idx="0">
                  <c:v>Galtėtų aktyviai prisidėti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lt-LT" sz="1050" b="1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'B1'!$B$92:$B$100</c:f>
              <c:strCache>
                <c:ptCount val="9"/>
                <c:pt idx="0">
                  <c:v>Vietos bendruomenės nariams trūksta pilietiškumo, bendruomeniškumo, aktyvumo</c:v>
                </c:pt>
                <c:pt idx="1">
                  <c:v>Dalis gyventojų gyvena skurde, socialinėje atskirtyje, nesirūpina sveikata</c:v>
                </c:pt>
                <c:pt idx="2">
                  <c:v>Dalis suaugusių ir galinčių dirbti gyventojų niekur nedirba ar neturi palankių sąlygų suderinti savo profesinį ir asmeninį gyvenimą </c:v>
                </c:pt>
                <c:pt idx="3">
                  <c:v>Gyventojai (įskaitant vaikus) neturi palankių sąlygų kokybiškai leisti laisvalaikį</c:v>
                </c:pt>
                <c:pt idx="4">
                  <c:v>Nepalanki verslo aplinka;  verslas mažai konkurencingas</c:v>
                </c:pt>
                <c:pt idx="5">
                  <c:v>Poreikių netenkinanti gyvenamosios aplinkos infrastruktūra, būstas</c:v>
                </c:pt>
                <c:pt idx="6">
                  <c:v>Nėra palankių sąlygų gyventojams įgyti paklausių kompetencijų, profesijų, mokytis visą gyvenimą</c:v>
                </c:pt>
                <c:pt idx="7">
                  <c:v>Aplinkos tarša, netausojami gamtos ištekliai, neefektyviai naudojama energija</c:v>
                </c:pt>
                <c:pt idx="8">
                  <c:v>Vietovėje nesaugu gyventi, dirbti</c:v>
                </c:pt>
              </c:strCache>
            </c:strRef>
          </c:cat>
          <c:val>
            <c:numRef>
              <c:f>'B1'!$C$92:$C$100</c:f>
              <c:numCache>
                <c:formatCode>####.0%</c:formatCode>
                <c:ptCount val="9"/>
                <c:pt idx="0">
                  <c:v>0.44800000000000001</c:v>
                </c:pt>
                <c:pt idx="1">
                  <c:v>0.22500000000000001</c:v>
                </c:pt>
                <c:pt idx="2">
                  <c:v>0.20899999999999999</c:v>
                </c:pt>
                <c:pt idx="3">
                  <c:v>0.24199999999999999</c:v>
                </c:pt>
                <c:pt idx="4">
                  <c:v>0.13</c:v>
                </c:pt>
                <c:pt idx="5">
                  <c:v>0.11700000000000001</c:v>
                </c:pt>
                <c:pt idx="6">
                  <c:v>0.17799999999999999</c:v>
                </c:pt>
                <c:pt idx="7">
                  <c:v>0.14599999999999999</c:v>
                </c:pt>
                <c:pt idx="8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7-4401-AFA7-95A660FE8803}"/>
            </c:ext>
          </c:extLst>
        </c:ser>
        <c:ser>
          <c:idx val="1"/>
          <c:order val="1"/>
          <c:tx>
            <c:strRef>
              <c:f>'B1'!$D$91</c:f>
              <c:strCache>
                <c:ptCount val="1"/>
                <c:pt idx="0">
                  <c:v>Galėtų aktyviai prisidėti tik tuo atveju, jeigu gautų finansinę ar kitą paramą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lt-LT" sz="1050" b="1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'B1'!$B$92:$B$100</c:f>
              <c:strCache>
                <c:ptCount val="9"/>
                <c:pt idx="0">
                  <c:v>Vietos bendruomenės nariams trūksta pilietiškumo, bendruomeniškumo, aktyvumo</c:v>
                </c:pt>
                <c:pt idx="1">
                  <c:v>Dalis gyventojų gyvena skurde, socialinėje atskirtyje, nesirūpina sveikata</c:v>
                </c:pt>
                <c:pt idx="2">
                  <c:v>Dalis suaugusių ir galinčių dirbti gyventojų niekur nedirba ar neturi palankių sąlygų suderinti savo profesinį ir asmeninį gyvenimą </c:v>
                </c:pt>
                <c:pt idx="3">
                  <c:v>Gyventojai (įskaitant vaikus) neturi palankių sąlygų kokybiškai leisti laisvalaikį</c:v>
                </c:pt>
                <c:pt idx="4">
                  <c:v>Nepalanki verslo aplinka;  verslas mažai konkurencingas</c:v>
                </c:pt>
                <c:pt idx="5">
                  <c:v>Poreikių netenkinanti gyvenamosios aplinkos infrastruktūra, būstas</c:v>
                </c:pt>
                <c:pt idx="6">
                  <c:v>Nėra palankių sąlygų gyventojams įgyti paklausių kompetencijų, profesijų, mokytis visą gyvenimą</c:v>
                </c:pt>
                <c:pt idx="7">
                  <c:v>Aplinkos tarša, netausojami gamtos ištekliai, neefektyviai naudojama energija</c:v>
                </c:pt>
                <c:pt idx="8">
                  <c:v>Vietovėje nesaugu gyventi, dirbti</c:v>
                </c:pt>
              </c:strCache>
            </c:strRef>
          </c:cat>
          <c:val>
            <c:numRef>
              <c:f>'B1'!$D$92:$D$100</c:f>
              <c:numCache>
                <c:formatCode>####.0%</c:formatCode>
                <c:ptCount val="9"/>
                <c:pt idx="0">
                  <c:v>0.44900000000000001</c:v>
                </c:pt>
                <c:pt idx="1">
                  <c:v>0.51800000000000002</c:v>
                </c:pt>
                <c:pt idx="2">
                  <c:v>0.63400000000000001</c:v>
                </c:pt>
                <c:pt idx="3">
                  <c:v>0.71</c:v>
                </c:pt>
                <c:pt idx="4">
                  <c:v>0.51</c:v>
                </c:pt>
                <c:pt idx="5">
                  <c:v>0.46700000000000003</c:v>
                </c:pt>
                <c:pt idx="6">
                  <c:v>0.68899999999999995</c:v>
                </c:pt>
                <c:pt idx="7">
                  <c:v>0.68799999999999994</c:v>
                </c:pt>
                <c:pt idx="8">
                  <c:v>0.78600000000000003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57-4401-AFA7-95A660FE8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3011432"/>
        <c:axId val="513012088"/>
      </c:barChart>
      <c:catAx>
        <c:axId val="513011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lt-LT" sz="1050" b="1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13012088"/>
        <c:crosses val="autoZero"/>
        <c:auto val="1"/>
        <c:lblAlgn val="ctr"/>
        <c:lblOffset val="100"/>
        <c:noMultiLvlLbl val="0"/>
      </c:catAx>
      <c:valAx>
        <c:axId val="513012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#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lt-LT" sz="1050" b="1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13011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lt-LT" sz="1050" b="1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lt-LT" sz="2400" b="1" i="0" u="none" strike="noStrike" kern="1200" baseline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pPr>
      <a:endParaRPr lang="lt-L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4D720-1B90-480F-A543-AAA3D04BD6D9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E15EC-38E6-447D-97EB-D479663DC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26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6D075F-1C18-4466-A04A-99DCEB989707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340541-709B-4763-8266-8F91092628E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236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Nacionaliniai prioritetai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40541-709B-4763-8266-8F91092628E4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022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863174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Calibri Light"/>
              </a:rPr>
              <a:pPr defTabSz="1863174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383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863174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Calibri Light"/>
              </a:rPr>
              <a:pPr defTabSz="1863174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34406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863174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Calibri Light"/>
              </a:rPr>
              <a:pPr defTabSz="1863174"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02770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VRM skaidrė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0A99B-BB7C-4F22-85EF-7D9237BBACF5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953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0FB396F-BFD8-2E44-9DB8-4CE10E053B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aveikslėlis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862" y="657302"/>
            <a:ext cx="2092275" cy="193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7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944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24520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885793" y="2231115"/>
            <a:ext cx="3897850" cy="220777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200" b="1">
                <a:ln>
                  <a:noFill/>
                </a:ln>
                <a:solidFill>
                  <a:schemeClr val="tx2"/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50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4603736" y="3652472"/>
            <a:ext cx="1245668" cy="166958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200" b="1">
                <a:ln>
                  <a:noFill/>
                </a:ln>
                <a:solidFill>
                  <a:schemeClr val="tx2"/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51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854628" y="4379910"/>
            <a:ext cx="538924" cy="9309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200" b="1">
                <a:ln>
                  <a:noFill/>
                </a:ln>
                <a:solidFill>
                  <a:schemeClr val="tx2"/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24139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f 3 - Mart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081078" y="2175463"/>
            <a:ext cx="3168479" cy="237423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953596" y="2175463"/>
            <a:ext cx="3173430" cy="237423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4389065" y="2175463"/>
            <a:ext cx="3429974" cy="237423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60499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f 3 - v2 - Mart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592079" y="1984916"/>
            <a:ext cx="3020622" cy="311119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7876981" y="1984916"/>
            <a:ext cx="3020622" cy="311119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273716" y="1984916"/>
            <a:ext cx="3020622" cy="311119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84539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-Picture-Mart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07231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643987" y="289932"/>
            <a:ext cx="948100" cy="345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1306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15318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alf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643987" y="289932"/>
            <a:ext cx="948100" cy="345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090694" y="0"/>
            <a:ext cx="6101306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82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643987" y="289932"/>
            <a:ext cx="948100" cy="345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090694" y="0"/>
            <a:ext cx="6101306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83871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alf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643987" y="289932"/>
            <a:ext cx="948100" cy="345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739370" y="2253475"/>
            <a:ext cx="3979006" cy="251893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1940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9353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878762" y="2264494"/>
            <a:ext cx="4398498" cy="277817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05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008576" y="3139680"/>
            <a:ext cx="1129178" cy="201304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3726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_Martik-fe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6954065" y="1493887"/>
            <a:ext cx="3169191" cy="397637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14392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_Martik-fe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134560" y="2246692"/>
            <a:ext cx="1925013" cy="318568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99416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337765" y="1858952"/>
            <a:ext cx="1910719" cy="335955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08595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116895" y="1605362"/>
            <a:ext cx="5147345" cy="41932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84371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0" y="3434576"/>
            <a:ext cx="6128049" cy="343457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128049" y="0"/>
            <a:ext cx="6063951" cy="343457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13664"/>
      </p:ext>
    </p:extLst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3970868" y="0"/>
            <a:ext cx="3781248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0" y="-5575"/>
            <a:ext cx="3770094" cy="330098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0" y="3557239"/>
            <a:ext cx="3770094" cy="330076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63691"/>
      </p:ext>
    </p:extLst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123614" y="1795346"/>
            <a:ext cx="4695886" cy="436152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12117"/>
      </p:ext>
    </p:extLst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874352" y="0"/>
            <a:ext cx="7317648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49961"/>
      </p:ext>
    </p:extLst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439884" y="0"/>
            <a:ext cx="3781248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8421906" y="3557016"/>
            <a:ext cx="3770094" cy="330098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8421906" y="-5575"/>
            <a:ext cx="3770094" cy="330076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9246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59818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027201" y="1702423"/>
            <a:ext cx="8264923" cy="263540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9335480" y="4497657"/>
            <a:ext cx="1956644" cy="154076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7232704" y="4497657"/>
            <a:ext cx="1939033" cy="154076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5119341" y="4497657"/>
            <a:ext cx="1939033" cy="154076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3016565" y="4497657"/>
            <a:ext cx="1939033" cy="154076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924425" y="1702423"/>
            <a:ext cx="1939033" cy="154076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924425" y="3414265"/>
            <a:ext cx="1939033" cy="262415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8186"/>
      </p:ext>
    </p:extLst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7957642" y="1886881"/>
            <a:ext cx="3085093" cy="417395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69289"/>
      </p:ext>
    </p:extLst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eakSlide Le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680909" y="318042"/>
            <a:ext cx="833858" cy="265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9"/>
          </p:nvPr>
        </p:nvSpPr>
        <p:spPr>
          <a:xfrm>
            <a:off x="0" y="297628"/>
            <a:ext cx="5776901" cy="6560373"/>
          </a:xfrm>
          <a:custGeom>
            <a:avLst/>
            <a:gdLst>
              <a:gd name="connsiteX0" fmla="*/ 10767469 w 11550794"/>
              <a:gd name="connsiteY0" fmla="*/ 8565496 h 13120745"/>
              <a:gd name="connsiteX1" fmla="*/ 11521693 w 11550794"/>
              <a:gd name="connsiteY1" fmla="*/ 9085444 h 13120745"/>
              <a:gd name="connsiteX2" fmla="*/ 11028455 w 11550794"/>
              <a:gd name="connsiteY2" fmla="*/ 9984036 h 13120745"/>
              <a:gd name="connsiteX3" fmla="*/ 258220 w 11550794"/>
              <a:gd name="connsiteY3" fmla="*/ 13120745 h 13120745"/>
              <a:gd name="connsiteX4" fmla="*/ 0 w 11550794"/>
              <a:gd name="connsiteY4" fmla="*/ 13120745 h 13120745"/>
              <a:gd name="connsiteX5" fmla="*/ 0 w 11550794"/>
              <a:gd name="connsiteY5" fmla="*/ 11686063 h 13120745"/>
              <a:gd name="connsiteX6" fmla="*/ 10623100 w 11550794"/>
              <a:gd name="connsiteY6" fmla="*/ 8592204 h 13120745"/>
              <a:gd name="connsiteX7" fmla="*/ 10767469 w 11550794"/>
              <a:gd name="connsiteY7" fmla="*/ 8565496 h 13120745"/>
              <a:gd name="connsiteX8" fmla="*/ 10460068 w 11550794"/>
              <a:gd name="connsiteY8" fmla="*/ 6453641 h 13120745"/>
              <a:gd name="connsiteX9" fmla="*/ 11214292 w 11550794"/>
              <a:gd name="connsiteY9" fmla="*/ 6973588 h 13120745"/>
              <a:gd name="connsiteX10" fmla="*/ 10721054 w 11550794"/>
              <a:gd name="connsiteY10" fmla="*/ 7872181 h 13120745"/>
              <a:gd name="connsiteX11" fmla="*/ 404589 w 11550794"/>
              <a:gd name="connsiteY11" fmla="*/ 10876734 h 13120745"/>
              <a:gd name="connsiteX12" fmla="*/ 117780 w 11550794"/>
              <a:gd name="connsiteY12" fmla="*/ 10900937 h 13120745"/>
              <a:gd name="connsiteX13" fmla="*/ 0 w 11550794"/>
              <a:gd name="connsiteY13" fmla="*/ 10875354 h 13120745"/>
              <a:gd name="connsiteX14" fmla="*/ 0 w 11550794"/>
              <a:gd name="connsiteY14" fmla="*/ 9484680 h 13120745"/>
              <a:gd name="connsiteX15" fmla="*/ 10315699 w 11550794"/>
              <a:gd name="connsiteY15" fmla="*/ 6480349 h 13120745"/>
              <a:gd name="connsiteX16" fmla="*/ 10460068 w 11550794"/>
              <a:gd name="connsiteY16" fmla="*/ 6453641 h 13120745"/>
              <a:gd name="connsiteX17" fmla="*/ 10144249 w 11550794"/>
              <a:gd name="connsiteY17" fmla="*/ 4283946 h 13120745"/>
              <a:gd name="connsiteX18" fmla="*/ 10898473 w 11550794"/>
              <a:gd name="connsiteY18" fmla="*/ 4803891 h 13120745"/>
              <a:gd name="connsiteX19" fmla="*/ 10405235 w 11550794"/>
              <a:gd name="connsiteY19" fmla="*/ 5702484 h 13120745"/>
              <a:gd name="connsiteX20" fmla="*/ 450039 w 11550794"/>
              <a:gd name="connsiteY20" fmla="*/ 8601823 h 13120745"/>
              <a:gd name="connsiteX21" fmla="*/ 26331 w 11550794"/>
              <a:gd name="connsiteY21" fmla="*/ 8596290 h 13120745"/>
              <a:gd name="connsiteX22" fmla="*/ 0 w 11550794"/>
              <a:gd name="connsiteY22" fmla="*/ 8584956 h 13120745"/>
              <a:gd name="connsiteX23" fmla="*/ 0 w 11550794"/>
              <a:gd name="connsiteY23" fmla="*/ 7228038 h 13120745"/>
              <a:gd name="connsiteX24" fmla="*/ 44684 w 11550794"/>
              <a:gd name="connsiteY24" fmla="*/ 7209990 h 13120745"/>
              <a:gd name="connsiteX25" fmla="*/ 9999880 w 11550794"/>
              <a:gd name="connsiteY25" fmla="*/ 4310654 h 13120745"/>
              <a:gd name="connsiteX26" fmla="*/ 10144249 w 11550794"/>
              <a:gd name="connsiteY26" fmla="*/ 4283946 h 13120745"/>
              <a:gd name="connsiteX27" fmla="*/ 9836849 w 11550794"/>
              <a:gd name="connsiteY27" fmla="*/ 2172090 h 13120745"/>
              <a:gd name="connsiteX28" fmla="*/ 10591073 w 11550794"/>
              <a:gd name="connsiteY28" fmla="*/ 2692036 h 13120745"/>
              <a:gd name="connsiteX29" fmla="*/ 10097835 w 11550794"/>
              <a:gd name="connsiteY29" fmla="*/ 3590629 h 13120745"/>
              <a:gd name="connsiteX30" fmla="*/ 105879 w 11550794"/>
              <a:gd name="connsiteY30" fmla="*/ 6500672 h 13120745"/>
              <a:gd name="connsiteX31" fmla="*/ 0 w 11550794"/>
              <a:gd name="connsiteY31" fmla="*/ 6520260 h 13120745"/>
              <a:gd name="connsiteX32" fmla="*/ 0 w 11550794"/>
              <a:gd name="connsiteY32" fmla="*/ 5021622 h 13120745"/>
              <a:gd name="connsiteX33" fmla="*/ 9692480 w 11550794"/>
              <a:gd name="connsiteY33" fmla="*/ 2198798 h 13120745"/>
              <a:gd name="connsiteX34" fmla="*/ 9836849 w 11550794"/>
              <a:gd name="connsiteY34" fmla="*/ 2172090 h 13120745"/>
              <a:gd name="connsiteX35" fmla="*/ 9521029 w 11550794"/>
              <a:gd name="connsiteY35" fmla="*/ 2394 h 13120745"/>
              <a:gd name="connsiteX36" fmla="*/ 10275254 w 11550794"/>
              <a:gd name="connsiteY36" fmla="*/ 522340 h 13120745"/>
              <a:gd name="connsiteX37" fmla="*/ 9782015 w 11550794"/>
              <a:gd name="connsiteY37" fmla="*/ 1420933 h 13120745"/>
              <a:gd name="connsiteX38" fmla="*/ 0 w 11550794"/>
              <a:gd name="connsiteY38" fmla="*/ 4269834 h 13120745"/>
              <a:gd name="connsiteX39" fmla="*/ 0 w 11550794"/>
              <a:gd name="connsiteY39" fmla="*/ 2759947 h 13120745"/>
              <a:gd name="connsiteX40" fmla="*/ 9376660 w 11550794"/>
              <a:gd name="connsiteY40" fmla="*/ 29102 h 13120745"/>
              <a:gd name="connsiteX41" fmla="*/ 9521029 w 11550794"/>
              <a:gd name="connsiteY41" fmla="*/ 2394 h 1312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1550794" h="13120745">
                <a:moveTo>
                  <a:pt x="10767469" y="8565496"/>
                </a:moveTo>
                <a:cubicBezTo>
                  <a:pt x="11103485" y="8538031"/>
                  <a:pt x="11423750" y="8749143"/>
                  <a:pt x="11521693" y="9085444"/>
                </a:cubicBezTo>
                <a:cubicBezTo>
                  <a:pt x="11633629" y="9469786"/>
                  <a:pt x="11412799" y="9872100"/>
                  <a:pt x="11028455" y="9984036"/>
                </a:cubicBezTo>
                <a:lnTo>
                  <a:pt x="258220" y="13120745"/>
                </a:lnTo>
                <a:lnTo>
                  <a:pt x="0" y="13120745"/>
                </a:lnTo>
                <a:lnTo>
                  <a:pt x="0" y="11686063"/>
                </a:lnTo>
                <a:lnTo>
                  <a:pt x="10623100" y="8592204"/>
                </a:lnTo>
                <a:cubicBezTo>
                  <a:pt x="10671143" y="8578212"/>
                  <a:pt x="10719467" y="8569420"/>
                  <a:pt x="10767469" y="8565496"/>
                </a:cubicBezTo>
                <a:close/>
                <a:moveTo>
                  <a:pt x="10460068" y="6453641"/>
                </a:moveTo>
                <a:cubicBezTo>
                  <a:pt x="10796084" y="6426176"/>
                  <a:pt x="11116349" y="6637287"/>
                  <a:pt x="11214292" y="6973588"/>
                </a:cubicBezTo>
                <a:cubicBezTo>
                  <a:pt x="11326228" y="7357931"/>
                  <a:pt x="11105398" y="7760245"/>
                  <a:pt x="10721054" y="7872181"/>
                </a:cubicBezTo>
                <a:lnTo>
                  <a:pt x="404589" y="10876734"/>
                </a:lnTo>
                <a:cubicBezTo>
                  <a:pt x="308504" y="10904718"/>
                  <a:pt x="211294" y="10911904"/>
                  <a:pt x="117780" y="10900937"/>
                </a:cubicBezTo>
                <a:lnTo>
                  <a:pt x="0" y="10875354"/>
                </a:lnTo>
                <a:lnTo>
                  <a:pt x="0" y="9484680"/>
                </a:lnTo>
                <a:lnTo>
                  <a:pt x="10315699" y="6480349"/>
                </a:lnTo>
                <a:cubicBezTo>
                  <a:pt x="10363742" y="6466357"/>
                  <a:pt x="10412066" y="6457565"/>
                  <a:pt x="10460068" y="6453641"/>
                </a:cubicBezTo>
                <a:close/>
                <a:moveTo>
                  <a:pt x="10144249" y="4283946"/>
                </a:moveTo>
                <a:cubicBezTo>
                  <a:pt x="10480264" y="4256480"/>
                  <a:pt x="10800529" y="4467591"/>
                  <a:pt x="10898473" y="4803891"/>
                </a:cubicBezTo>
                <a:cubicBezTo>
                  <a:pt x="11010409" y="5188236"/>
                  <a:pt x="10789579" y="5590550"/>
                  <a:pt x="10405235" y="5702484"/>
                </a:cubicBezTo>
                <a:lnTo>
                  <a:pt x="450039" y="8601823"/>
                </a:lnTo>
                <a:cubicBezTo>
                  <a:pt x="305910" y="8643799"/>
                  <a:pt x="159254" y="8638979"/>
                  <a:pt x="26331" y="8596290"/>
                </a:cubicBezTo>
                <a:lnTo>
                  <a:pt x="0" y="8584956"/>
                </a:lnTo>
                <a:lnTo>
                  <a:pt x="0" y="7228038"/>
                </a:lnTo>
                <a:lnTo>
                  <a:pt x="44684" y="7209990"/>
                </a:lnTo>
                <a:lnTo>
                  <a:pt x="9999880" y="4310654"/>
                </a:lnTo>
                <a:cubicBezTo>
                  <a:pt x="10047923" y="4296662"/>
                  <a:pt x="10096247" y="4287869"/>
                  <a:pt x="10144249" y="4283946"/>
                </a:cubicBezTo>
                <a:close/>
                <a:moveTo>
                  <a:pt x="9836849" y="2172090"/>
                </a:moveTo>
                <a:cubicBezTo>
                  <a:pt x="10172865" y="2144624"/>
                  <a:pt x="10493130" y="2355735"/>
                  <a:pt x="10591073" y="2692036"/>
                </a:cubicBezTo>
                <a:cubicBezTo>
                  <a:pt x="10703009" y="3076379"/>
                  <a:pt x="10482179" y="3478693"/>
                  <a:pt x="10097835" y="3590629"/>
                </a:cubicBezTo>
                <a:lnTo>
                  <a:pt x="105879" y="6500672"/>
                </a:lnTo>
                <a:lnTo>
                  <a:pt x="0" y="6520260"/>
                </a:lnTo>
                <a:lnTo>
                  <a:pt x="0" y="5021622"/>
                </a:lnTo>
                <a:lnTo>
                  <a:pt x="9692480" y="2198798"/>
                </a:lnTo>
                <a:cubicBezTo>
                  <a:pt x="9740523" y="2184806"/>
                  <a:pt x="9788847" y="2176013"/>
                  <a:pt x="9836849" y="2172090"/>
                </a:cubicBezTo>
                <a:close/>
                <a:moveTo>
                  <a:pt x="9521029" y="2394"/>
                </a:moveTo>
                <a:cubicBezTo>
                  <a:pt x="9857045" y="-25072"/>
                  <a:pt x="10177310" y="186039"/>
                  <a:pt x="10275254" y="522340"/>
                </a:cubicBezTo>
                <a:cubicBezTo>
                  <a:pt x="10387189" y="906684"/>
                  <a:pt x="10166359" y="1308998"/>
                  <a:pt x="9782015" y="1420933"/>
                </a:cubicBezTo>
                <a:lnTo>
                  <a:pt x="0" y="4269834"/>
                </a:lnTo>
                <a:lnTo>
                  <a:pt x="0" y="2759947"/>
                </a:lnTo>
                <a:lnTo>
                  <a:pt x="9376660" y="29102"/>
                </a:lnTo>
                <a:cubicBezTo>
                  <a:pt x="9424703" y="15109"/>
                  <a:pt x="9473027" y="6317"/>
                  <a:pt x="9521029" y="2394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40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/>
    </mc:Choice>
    <mc:Fallback xmlns="">
      <p:transition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reakSlide Lef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9"/>
          </p:nvPr>
        </p:nvSpPr>
        <p:spPr>
          <a:xfrm>
            <a:off x="0" y="297628"/>
            <a:ext cx="5776901" cy="6560373"/>
          </a:xfrm>
          <a:custGeom>
            <a:avLst/>
            <a:gdLst>
              <a:gd name="connsiteX0" fmla="*/ 10767469 w 11550794"/>
              <a:gd name="connsiteY0" fmla="*/ 8565496 h 13120745"/>
              <a:gd name="connsiteX1" fmla="*/ 11521693 w 11550794"/>
              <a:gd name="connsiteY1" fmla="*/ 9085444 h 13120745"/>
              <a:gd name="connsiteX2" fmla="*/ 11028455 w 11550794"/>
              <a:gd name="connsiteY2" fmla="*/ 9984036 h 13120745"/>
              <a:gd name="connsiteX3" fmla="*/ 258220 w 11550794"/>
              <a:gd name="connsiteY3" fmla="*/ 13120745 h 13120745"/>
              <a:gd name="connsiteX4" fmla="*/ 0 w 11550794"/>
              <a:gd name="connsiteY4" fmla="*/ 13120745 h 13120745"/>
              <a:gd name="connsiteX5" fmla="*/ 0 w 11550794"/>
              <a:gd name="connsiteY5" fmla="*/ 11686063 h 13120745"/>
              <a:gd name="connsiteX6" fmla="*/ 10623100 w 11550794"/>
              <a:gd name="connsiteY6" fmla="*/ 8592204 h 13120745"/>
              <a:gd name="connsiteX7" fmla="*/ 10767469 w 11550794"/>
              <a:gd name="connsiteY7" fmla="*/ 8565496 h 13120745"/>
              <a:gd name="connsiteX8" fmla="*/ 10460068 w 11550794"/>
              <a:gd name="connsiteY8" fmla="*/ 6453641 h 13120745"/>
              <a:gd name="connsiteX9" fmla="*/ 11214292 w 11550794"/>
              <a:gd name="connsiteY9" fmla="*/ 6973588 h 13120745"/>
              <a:gd name="connsiteX10" fmla="*/ 10721054 w 11550794"/>
              <a:gd name="connsiteY10" fmla="*/ 7872181 h 13120745"/>
              <a:gd name="connsiteX11" fmla="*/ 404589 w 11550794"/>
              <a:gd name="connsiteY11" fmla="*/ 10876734 h 13120745"/>
              <a:gd name="connsiteX12" fmla="*/ 117780 w 11550794"/>
              <a:gd name="connsiteY12" fmla="*/ 10900937 h 13120745"/>
              <a:gd name="connsiteX13" fmla="*/ 0 w 11550794"/>
              <a:gd name="connsiteY13" fmla="*/ 10875354 h 13120745"/>
              <a:gd name="connsiteX14" fmla="*/ 0 w 11550794"/>
              <a:gd name="connsiteY14" fmla="*/ 9484680 h 13120745"/>
              <a:gd name="connsiteX15" fmla="*/ 10315699 w 11550794"/>
              <a:gd name="connsiteY15" fmla="*/ 6480349 h 13120745"/>
              <a:gd name="connsiteX16" fmla="*/ 10460068 w 11550794"/>
              <a:gd name="connsiteY16" fmla="*/ 6453641 h 13120745"/>
              <a:gd name="connsiteX17" fmla="*/ 10144249 w 11550794"/>
              <a:gd name="connsiteY17" fmla="*/ 4283946 h 13120745"/>
              <a:gd name="connsiteX18" fmla="*/ 10898473 w 11550794"/>
              <a:gd name="connsiteY18" fmla="*/ 4803891 h 13120745"/>
              <a:gd name="connsiteX19" fmla="*/ 10405235 w 11550794"/>
              <a:gd name="connsiteY19" fmla="*/ 5702484 h 13120745"/>
              <a:gd name="connsiteX20" fmla="*/ 450039 w 11550794"/>
              <a:gd name="connsiteY20" fmla="*/ 8601823 h 13120745"/>
              <a:gd name="connsiteX21" fmla="*/ 26331 w 11550794"/>
              <a:gd name="connsiteY21" fmla="*/ 8596290 h 13120745"/>
              <a:gd name="connsiteX22" fmla="*/ 0 w 11550794"/>
              <a:gd name="connsiteY22" fmla="*/ 8584956 h 13120745"/>
              <a:gd name="connsiteX23" fmla="*/ 0 w 11550794"/>
              <a:gd name="connsiteY23" fmla="*/ 7228038 h 13120745"/>
              <a:gd name="connsiteX24" fmla="*/ 44684 w 11550794"/>
              <a:gd name="connsiteY24" fmla="*/ 7209990 h 13120745"/>
              <a:gd name="connsiteX25" fmla="*/ 9999880 w 11550794"/>
              <a:gd name="connsiteY25" fmla="*/ 4310654 h 13120745"/>
              <a:gd name="connsiteX26" fmla="*/ 10144249 w 11550794"/>
              <a:gd name="connsiteY26" fmla="*/ 4283946 h 13120745"/>
              <a:gd name="connsiteX27" fmla="*/ 9836849 w 11550794"/>
              <a:gd name="connsiteY27" fmla="*/ 2172090 h 13120745"/>
              <a:gd name="connsiteX28" fmla="*/ 10591073 w 11550794"/>
              <a:gd name="connsiteY28" fmla="*/ 2692036 h 13120745"/>
              <a:gd name="connsiteX29" fmla="*/ 10097835 w 11550794"/>
              <a:gd name="connsiteY29" fmla="*/ 3590629 h 13120745"/>
              <a:gd name="connsiteX30" fmla="*/ 105879 w 11550794"/>
              <a:gd name="connsiteY30" fmla="*/ 6500672 h 13120745"/>
              <a:gd name="connsiteX31" fmla="*/ 0 w 11550794"/>
              <a:gd name="connsiteY31" fmla="*/ 6520260 h 13120745"/>
              <a:gd name="connsiteX32" fmla="*/ 0 w 11550794"/>
              <a:gd name="connsiteY32" fmla="*/ 5021622 h 13120745"/>
              <a:gd name="connsiteX33" fmla="*/ 9692480 w 11550794"/>
              <a:gd name="connsiteY33" fmla="*/ 2198798 h 13120745"/>
              <a:gd name="connsiteX34" fmla="*/ 9836849 w 11550794"/>
              <a:gd name="connsiteY34" fmla="*/ 2172090 h 13120745"/>
              <a:gd name="connsiteX35" fmla="*/ 9521029 w 11550794"/>
              <a:gd name="connsiteY35" fmla="*/ 2394 h 13120745"/>
              <a:gd name="connsiteX36" fmla="*/ 10275254 w 11550794"/>
              <a:gd name="connsiteY36" fmla="*/ 522340 h 13120745"/>
              <a:gd name="connsiteX37" fmla="*/ 9782015 w 11550794"/>
              <a:gd name="connsiteY37" fmla="*/ 1420933 h 13120745"/>
              <a:gd name="connsiteX38" fmla="*/ 0 w 11550794"/>
              <a:gd name="connsiteY38" fmla="*/ 4269834 h 13120745"/>
              <a:gd name="connsiteX39" fmla="*/ 0 w 11550794"/>
              <a:gd name="connsiteY39" fmla="*/ 2759947 h 13120745"/>
              <a:gd name="connsiteX40" fmla="*/ 9376660 w 11550794"/>
              <a:gd name="connsiteY40" fmla="*/ 29102 h 13120745"/>
              <a:gd name="connsiteX41" fmla="*/ 9521029 w 11550794"/>
              <a:gd name="connsiteY41" fmla="*/ 2394 h 1312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1550794" h="13120745">
                <a:moveTo>
                  <a:pt x="10767469" y="8565496"/>
                </a:moveTo>
                <a:cubicBezTo>
                  <a:pt x="11103485" y="8538031"/>
                  <a:pt x="11423750" y="8749143"/>
                  <a:pt x="11521693" y="9085444"/>
                </a:cubicBezTo>
                <a:cubicBezTo>
                  <a:pt x="11633629" y="9469786"/>
                  <a:pt x="11412799" y="9872100"/>
                  <a:pt x="11028455" y="9984036"/>
                </a:cubicBezTo>
                <a:lnTo>
                  <a:pt x="258220" y="13120745"/>
                </a:lnTo>
                <a:lnTo>
                  <a:pt x="0" y="13120745"/>
                </a:lnTo>
                <a:lnTo>
                  <a:pt x="0" y="11686063"/>
                </a:lnTo>
                <a:lnTo>
                  <a:pt x="10623100" y="8592204"/>
                </a:lnTo>
                <a:cubicBezTo>
                  <a:pt x="10671143" y="8578212"/>
                  <a:pt x="10719467" y="8569420"/>
                  <a:pt x="10767469" y="8565496"/>
                </a:cubicBezTo>
                <a:close/>
                <a:moveTo>
                  <a:pt x="10460068" y="6453641"/>
                </a:moveTo>
                <a:cubicBezTo>
                  <a:pt x="10796084" y="6426176"/>
                  <a:pt x="11116349" y="6637287"/>
                  <a:pt x="11214292" y="6973588"/>
                </a:cubicBezTo>
                <a:cubicBezTo>
                  <a:pt x="11326228" y="7357931"/>
                  <a:pt x="11105398" y="7760245"/>
                  <a:pt x="10721054" y="7872181"/>
                </a:cubicBezTo>
                <a:lnTo>
                  <a:pt x="404589" y="10876734"/>
                </a:lnTo>
                <a:cubicBezTo>
                  <a:pt x="308504" y="10904718"/>
                  <a:pt x="211294" y="10911904"/>
                  <a:pt x="117780" y="10900937"/>
                </a:cubicBezTo>
                <a:lnTo>
                  <a:pt x="0" y="10875354"/>
                </a:lnTo>
                <a:lnTo>
                  <a:pt x="0" y="9484680"/>
                </a:lnTo>
                <a:lnTo>
                  <a:pt x="10315699" y="6480349"/>
                </a:lnTo>
                <a:cubicBezTo>
                  <a:pt x="10363742" y="6466357"/>
                  <a:pt x="10412066" y="6457565"/>
                  <a:pt x="10460068" y="6453641"/>
                </a:cubicBezTo>
                <a:close/>
                <a:moveTo>
                  <a:pt x="10144249" y="4283946"/>
                </a:moveTo>
                <a:cubicBezTo>
                  <a:pt x="10480264" y="4256480"/>
                  <a:pt x="10800529" y="4467591"/>
                  <a:pt x="10898473" y="4803891"/>
                </a:cubicBezTo>
                <a:cubicBezTo>
                  <a:pt x="11010409" y="5188236"/>
                  <a:pt x="10789579" y="5590550"/>
                  <a:pt x="10405235" y="5702484"/>
                </a:cubicBezTo>
                <a:lnTo>
                  <a:pt x="450039" y="8601823"/>
                </a:lnTo>
                <a:cubicBezTo>
                  <a:pt x="305910" y="8643799"/>
                  <a:pt x="159254" y="8638979"/>
                  <a:pt x="26331" y="8596290"/>
                </a:cubicBezTo>
                <a:lnTo>
                  <a:pt x="0" y="8584956"/>
                </a:lnTo>
                <a:lnTo>
                  <a:pt x="0" y="7228038"/>
                </a:lnTo>
                <a:lnTo>
                  <a:pt x="44684" y="7209990"/>
                </a:lnTo>
                <a:lnTo>
                  <a:pt x="9999880" y="4310654"/>
                </a:lnTo>
                <a:cubicBezTo>
                  <a:pt x="10047923" y="4296662"/>
                  <a:pt x="10096247" y="4287869"/>
                  <a:pt x="10144249" y="4283946"/>
                </a:cubicBezTo>
                <a:close/>
                <a:moveTo>
                  <a:pt x="9836849" y="2172090"/>
                </a:moveTo>
                <a:cubicBezTo>
                  <a:pt x="10172865" y="2144624"/>
                  <a:pt x="10493130" y="2355735"/>
                  <a:pt x="10591073" y="2692036"/>
                </a:cubicBezTo>
                <a:cubicBezTo>
                  <a:pt x="10703009" y="3076379"/>
                  <a:pt x="10482179" y="3478693"/>
                  <a:pt x="10097835" y="3590629"/>
                </a:cubicBezTo>
                <a:lnTo>
                  <a:pt x="105879" y="6500672"/>
                </a:lnTo>
                <a:lnTo>
                  <a:pt x="0" y="6520260"/>
                </a:lnTo>
                <a:lnTo>
                  <a:pt x="0" y="5021622"/>
                </a:lnTo>
                <a:lnTo>
                  <a:pt x="9692480" y="2198798"/>
                </a:lnTo>
                <a:cubicBezTo>
                  <a:pt x="9740523" y="2184806"/>
                  <a:pt x="9788847" y="2176013"/>
                  <a:pt x="9836849" y="2172090"/>
                </a:cubicBezTo>
                <a:close/>
                <a:moveTo>
                  <a:pt x="9521029" y="2394"/>
                </a:moveTo>
                <a:cubicBezTo>
                  <a:pt x="9857045" y="-25072"/>
                  <a:pt x="10177310" y="186039"/>
                  <a:pt x="10275254" y="522340"/>
                </a:cubicBezTo>
                <a:cubicBezTo>
                  <a:pt x="10387189" y="906684"/>
                  <a:pt x="10166359" y="1308998"/>
                  <a:pt x="9782015" y="1420933"/>
                </a:cubicBezTo>
                <a:lnTo>
                  <a:pt x="0" y="4269834"/>
                </a:lnTo>
                <a:lnTo>
                  <a:pt x="0" y="2759947"/>
                </a:lnTo>
                <a:lnTo>
                  <a:pt x="9376660" y="29102"/>
                </a:lnTo>
                <a:cubicBezTo>
                  <a:pt x="9424703" y="15109"/>
                  <a:pt x="9473027" y="6317"/>
                  <a:pt x="9521029" y="2394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4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/>
    </mc:Choice>
    <mc:Fallback xmlns="">
      <p:transition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e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029606" y="4343419"/>
            <a:ext cx="764526" cy="76384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750" baseline="0"/>
            </a:lvl1pPr>
          </a:lstStyle>
          <a:p>
            <a:r>
              <a:rPr lang="en-US" dirty="0"/>
              <a:t>Drag  Your Picture Here</a:t>
            </a:r>
          </a:p>
        </p:txBody>
      </p:sp>
      <p:sp>
        <p:nvSpPr>
          <p:cNvPr id="10" name="Picture Placeholder 13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5678000" y="4318869"/>
            <a:ext cx="858317" cy="857546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750" baseline="0"/>
            </a:lvl1pPr>
          </a:lstStyle>
          <a:p>
            <a:r>
              <a:rPr lang="en-US" dirty="0"/>
              <a:t>Drag  Your Picture Here</a:t>
            </a:r>
          </a:p>
        </p:txBody>
      </p:sp>
      <p:sp>
        <p:nvSpPr>
          <p:cNvPr id="14" name="Picture Placeholder 13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2426364" y="4343419"/>
            <a:ext cx="764526" cy="76384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750" baseline="0"/>
            </a:lvl1pPr>
          </a:lstStyle>
          <a:p>
            <a:r>
              <a:rPr lang="en-US" dirty="0"/>
              <a:t>Drag 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290023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/>
    </mc:Choice>
    <mc:Fallback xmlns="">
      <p:transition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5311957" y="2100339"/>
            <a:ext cx="1606194" cy="2839652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8794639" y="2100339"/>
            <a:ext cx="1606194" cy="2839652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1818123" y="2100339"/>
            <a:ext cx="1606194" cy="2839652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4099150"/>
      </p:ext>
    </p:extLst>
  </p:cSld>
  <p:clrMapOvr>
    <a:masterClrMapping/>
  </p:clrMapOvr>
  <p:transition advClick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911440" y="6311900"/>
            <a:ext cx="6346096" cy="3452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7"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1414865" y="2209170"/>
            <a:ext cx="3893022" cy="2203901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20492419"/>
      </p:ext>
    </p:extLst>
  </p:cSld>
  <p:clrMapOvr>
    <a:masterClrMapping/>
  </p:clrMapOvr>
  <p:transition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sk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911440" y="6311900"/>
            <a:ext cx="6346096" cy="3452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7"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4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6927672" y="2209170"/>
            <a:ext cx="3893022" cy="2203901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5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1347940" y="2209170"/>
            <a:ext cx="3893022" cy="2203901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4587073"/>
      </p:ext>
    </p:extLst>
  </p:cSld>
  <p:clrMapOvr>
    <a:masterClrMapping/>
  </p:clrMapOvr>
  <p:transition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-473242"/>
            <a:ext cx="12192000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14344"/>
      </p:ext>
    </p:extLst>
  </p:cSld>
  <p:clrMapOvr>
    <a:masterClrMapping/>
  </p:clrMapOvr>
  <p:transition advClick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217"/>
            <a:fld id="{CB144CFF-3F1F-4911-A676-8FAF20A03DF6}" type="datetimeFigureOut">
              <a:rPr lang="lt-LT" smtClean="0">
                <a:solidFill>
                  <a:srgbClr val="999999"/>
                </a:solidFill>
              </a:rPr>
              <a:pPr defTabSz="914217"/>
              <a:t>2019-10-23</a:t>
            </a:fld>
            <a:endParaRPr lang="lt-LT">
              <a:solidFill>
                <a:srgbClr val="999999"/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217"/>
            <a:endParaRPr lang="lt-LT">
              <a:solidFill>
                <a:srgbClr val="999999"/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217"/>
            <a:fld id="{9B5E137C-C415-4B8D-8A53-6F6F15BCA6DA}" type="slidenum">
              <a:rPr lang="lt-LT" smtClean="0">
                <a:solidFill>
                  <a:srgbClr val="999999"/>
                </a:solidFill>
              </a:rPr>
              <a:pPr defTabSz="914217"/>
              <a:t>‹#›</a:t>
            </a:fld>
            <a:endParaRPr lang="lt-LT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8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702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282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492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122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206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8398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4CFF-3F1F-4911-A676-8FAF20A03DF6}" type="datetimeFigureOut">
              <a:rPr lang="lt-LT" smtClean="0"/>
              <a:t>2019-10-23</a:t>
            </a:fld>
            <a:endParaRPr lang="lt-LT"/>
          </a:p>
        </p:txBody>
      </p:sp>
      <p:pic>
        <p:nvPicPr>
          <p:cNvPr id="7" name="Paveikslėlis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16566" y="5940656"/>
            <a:ext cx="9558867" cy="745136"/>
          </a:xfrm>
          <a:prstGeom prst="rect">
            <a:avLst/>
          </a:prstGeom>
        </p:spPr>
      </p:pic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668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FF75AD4-1495-974A-89B6-673AA483EBC4}"/>
              </a:ext>
            </a:extLst>
          </p:cNvPr>
          <p:cNvCxnSpPr>
            <a:cxnSpLocks/>
          </p:cNvCxnSpPr>
          <p:nvPr userDrawn="1"/>
        </p:nvCxnSpPr>
        <p:spPr>
          <a:xfrm>
            <a:off x="855886" y="6298232"/>
            <a:ext cx="47678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47FF307-CFC9-6841-B10A-600CCB7D2612}"/>
              </a:ext>
            </a:extLst>
          </p:cNvPr>
          <p:cNvCxnSpPr>
            <a:cxnSpLocks/>
          </p:cNvCxnSpPr>
          <p:nvPr userDrawn="1"/>
        </p:nvCxnSpPr>
        <p:spPr>
          <a:xfrm>
            <a:off x="6568074" y="6295359"/>
            <a:ext cx="4768041" cy="787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280D65C-4D0B-CD4E-8666-A55C8F286443}"/>
              </a:ext>
            </a:extLst>
          </p:cNvPr>
          <p:cNvSpPr txBox="1"/>
          <p:nvPr userDrawn="1"/>
        </p:nvSpPr>
        <p:spPr>
          <a:xfrm>
            <a:off x="11069662" y="6436585"/>
            <a:ext cx="389815" cy="230814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 defTabSz="914217"/>
            <a:fld id="{260E2A6B-A809-4840-BF14-8648BC0BDF87}" type="slidenum">
              <a:rPr lang="id-ID" sz="900" b="1" smtClean="0">
                <a:solidFill>
                  <a:srgbClr val="494949"/>
                </a:solidFill>
                <a:latin typeface="Montserrat Light" charset="0"/>
                <a:ea typeface="Montserrat Light" charset="0"/>
                <a:cs typeface="Montserrat Light" charset="0"/>
              </a:rPr>
              <a:pPr algn="ctr" defTabSz="914217"/>
              <a:t>‹#›</a:t>
            </a:fld>
            <a:r>
              <a:rPr lang="id-ID" sz="900" b="1" dirty="0">
                <a:solidFill>
                  <a:srgbClr val="494949"/>
                </a:solidFill>
                <a:latin typeface="Montserrat Light" charset="0"/>
                <a:ea typeface="Montserrat Light" charset="0"/>
                <a:cs typeface="Montserrat Light" charset="0"/>
              </a:rPr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AE990F-5B0B-724A-AA78-EED6BA0AAC5D}"/>
              </a:ext>
            </a:extLst>
          </p:cNvPr>
          <p:cNvSpPr>
            <a:spLocks/>
          </p:cNvSpPr>
          <p:nvPr userDrawn="1"/>
        </p:nvSpPr>
        <p:spPr bwMode="auto">
          <a:xfrm>
            <a:off x="10514364" y="6498912"/>
            <a:ext cx="599523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algn="r" defTabSz="2286000"/>
            <a:r>
              <a:rPr lang="lt-LT" sz="700" b="1" spc="150" dirty="0">
                <a:solidFill>
                  <a:srgbClr val="494949"/>
                </a:solidFill>
                <a:latin typeface="+mj-lt"/>
                <a:ea typeface="Montserrat Light" charset="0"/>
                <a:cs typeface="Montserrat Light" charset="0"/>
                <a:sym typeface="Bebas Neue" charset="0"/>
              </a:rPr>
              <a:t>PUSLAPIS</a:t>
            </a:r>
            <a:endParaRPr lang="en-US" sz="700" b="1" spc="150" dirty="0">
              <a:solidFill>
                <a:srgbClr val="494949"/>
              </a:solidFill>
              <a:latin typeface="Lato"/>
              <a:ea typeface="Montserrat Light" charset="0"/>
              <a:cs typeface="Montserrat Light" charset="0"/>
              <a:sym typeface="Bebas Neue" charset="0"/>
            </a:endParaRPr>
          </a:p>
        </p:txBody>
      </p:sp>
      <p:pic>
        <p:nvPicPr>
          <p:cNvPr id="2" name="Paveikslėlis 1"/>
          <p:cNvPicPr>
            <a:picLocks noChangeAspect="1"/>
          </p:cNvPicPr>
          <p:nvPr userDrawn="1"/>
        </p:nvPicPr>
        <p:blipFill>
          <a:blip r:embed="rId30" cstate="print"/>
          <a:stretch>
            <a:fillRect/>
          </a:stretch>
        </p:blipFill>
        <p:spPr>
          <a:xfrm>
            <a:off x="5657921" y="5893696"/>
            <a:ext cx="870037" cy="81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6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9" r:id="rId28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hdr="0" ftr="0" dt="0"/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lang="en-US" sz="300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</p:titleStyle>
    <p:bodyStyle>
      <a:lvl1pPr marL="228555" indent="-228555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1pPr>
      <a:lvl2pPr marL="68566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2pPr>
      <a:lvl3pPr marL="1142772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3pPr>
      <a:lvl4pPr marL="1599880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4pPr>
      <a:lvl5pPr marL="2056989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5pPr>
      <a:lvl6pPr marL="2514097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7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661532" y="1991694"/>
            <a:ext cx="8943278" cy="3440278"/>
          </a:xfrm>
        </p:spPr>
        <p:txBody>
          <a:bodyPr>
            <a:normAutofit/>
          </a:bodyPr>
          <a:lstStyle/>
          <a:p>
            <a:br>
              <a:rPr lang="lt-LT" dirty="0"/>
            </a:br>
            <a:r>
              <a:rPr lang="lt-LT" sz="4400" dirty="0"/>
              <a:t>2021–2027 m. bendruomenės inicijuota vietos plėtra (BIVP)</a:t>
            </a:r>
          </a:p>
        </p:txBody>
      </p:sp>
    </p:spTree>
    <p:extLst>
      <p:ext uri="{BB962C8B-B14F-4D97-AF65-F5344CB8AC3E}">
        <p14:creationId xmlns:p14="http://schemas.microsoft.com/office/powerpoint/2010/main" val="2947530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ačiakampis 5"/>
          <p:cNvSpPr/>
          <p:nvPr/>
        </p:nvSpPr>
        <p:spPr>
          <a:xfrm>
            <a:off x="527382" y="1690777"/>
            <a:ext cx="11298581" cy="2363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lt-LT" sz="1867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            </a:t>
            </a:r>
            <a:endParaRPr lang="lt-LT" sz="2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lt-LT" sz="24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           - glaudesnis bendradarbiavimas su vietos valdžios subjektais, veikiančiais atitinkamose srityse?</a:t>
            </a:r>
          </a:p>
          <a:p>
            <a:pPr lvl="0"/>
            <a:r>
              <a:rPr lang="lt-LT" sz="24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           - taiklesni projektų / strategijų atrankos kriterijai?</a:t>
            </a:r>
          </a:p>
        </p:txBody>
      </p:sp>
      <p:sp>
        <p:nvSpPr>
          <p:cNvPr id="2" name="Stačiakampis 1">
            <a:extLst>
              <a:ext uri="{FF2B5EF4-FFF2-40B4-BE49-F238E27FC236}">
                <a16:creationId xmlns:a16="http://schemas.microsoft.com/office/drawing/2014/main" id="{4F07C5D7-D234-47E5-8D98-DF651113D793}"/>
              </a:ext>
            </a:extLst>
          </p:cNvPr>
          <p:cNvSpPr/>
          <p:nvPr/>
        </p:nvSpPr>
        <p:spPr>
          <a:xfrm>
            <a:off x="1303758" y="767856"/>
            <a:ext cx="11233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BIVP ĮGYVENDINIMO IŠŠŪKIS – PAPILDOMUMO UŽTIKRINIMAS</a:t>
            </a:r>
          </a:p>
        </p:txBody>
      </p:sp>
    </p:spTree>
    <p:extLst>
      <p:ext uri="{BB962C8B-B14F-4D97-AF65-F5344CB8AC3E}">
        <p14:creationId xmlns:p14="http://schemas.microsoft.com/office/powerpoint/2010/main" val="582708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1" y="3053165"/>
            <a:ext cx="10515600" cy="3123797"/>
          </a:xfrm>
        </p:spPr>
        <p:txBody>
          <a:bodyPr/>
          <a:lstStyle/>
          <a:p>
            <a:pPr marL="0" indent="0" algn="ctr">
              <a:buNone/>
            </a:pPr>
            <a:r>
              <a:rPr lang="lt-LT" sz="5400" dirty="0"/>
              <a:t>Ačiū</a:t>
            </a:r>
          </a:p>
        </p:txBody>
      </p:sp>
    </p:spTree>
    <p:extLst>
      <p:ext uri="{BB962C8B-B14F-4D97-AF65-F5344CB8AC3E}">
        <p14:creationId xmlns:p14="http://schemas.microsoft.com/office/powerpoint/2010/main" val="220445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6163875-4DB3-46F3-93D5-48B3F087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136525"/>
            <a:ext cx="10512862" cy="1273986"/>
          </a:xfrm>
        </p:spPr>
        <p:txBody>
          <a:bodyPr/>
          <a:lstStyle/>
          <a:p>
            <a:pPr algn="ctr"/>
            <a:r>
              <a:rPr lang="lt-LT" sz="2000" b="1" dirty="0"/>
              <a:t>APKLAUSA APIE VIETOSE SVARBIAS PROBLEMAS IR BENDRUOMENIŲ GALIMĄ INDĖLĮ JAS SPRENDŽIANT</a:t>
            </a:r>
            <a:endParaRPr lang="lt-LT" sz="2000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C15815B-E731-47E0-A052-CD60E545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914217">
              <a:defRPr/>
            </a:pPr>
            <a:fld id="{9B5E137C-C415-4B8D-8A53-6F6F15BCA6DA}" type="slidenum">
              <a:rPr lang="lt-LT" sz="1800">
                <a:solidFill>
                  <a:srgbClr val="999999"/>
                </a:solidFill>
              </a:rPr>
              <a:pPr algn="l" defTabSz="914217">
                <a:defRPr/>
              </a:pPr>
              <a:t>2</a:t>
            </a:fld>
            <a:endParaRPr lang="lt-LT" sz="1800">
              <a:solidFill>
                <a:srgbClr val="999999"/>
              </a:solidFill>
            </a:endParaRPr>
          </a:p>
        </p:txBody>
      </p:sp>
      <p:pic>
        <p:nvPicPr>
          <p:cNvPr id="11" name="Turinio vietos rezervavimo ženklas 10">
            <a:extLst>
              <a:ext uri="{FF2B5EF4-FFF2-40B4-BE49-F238E27FC236}">
                <a16:creationId xmlns:a16="http://schemas.microsoft.com/office/drawing/2014/main" id="{14B0C93D-1FAA-467A-B216-51A19E869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056" y="1410510"/>
            <a:ext cx="4435813" cy="4620639"/>
          </a:xfrm>
          <a:prstGeom prst="rect">
            <a:avLst/>
          </a:prstGeom>
        </p:spPr>
      </p:pic>
      <p:pic>
        <p:nvPicPr>
          <p:cNvPr id="12" name="Paveikslėlis 11">
            <a:extLst>
              <a:ext uri="{FF2B5EF4-FFF2-40B4-BE49-F238E27FC236}">
                <a16:creationId xmlns:a16="http://schemas.microsoft.com/office/drawing/2014/main" id="{474D608F-5483-4358-BE4D-A89ACCDFC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065" y="1488332"/>
            <a:ext cx="6405442" cy="4299626"/>
          </a:xfrm>
          <a:prstGeom prst="rect">
            <a:avLst/>
          </a:prstGeom>
        </p:spPr>
      </p:pic>
      <p:sp>
        <p:nvSpPr>
          <p:cNvPr id="13" name="Stačiakampis 12">
            <a:extLst>
              <a:ext uri="{FF2B5EF4-FFF2-40B4-BE49-F238E27FC236}">
                <a16:creationId xmlns:a16="http://schemas.microsoft.com/office/drawing/2014/main" id="{335EDEDF-18B5-4648-873C-BBFBFCE6B434}"/>
              </a:ext>
            </a:extLst>
          </p:cNvPr>
          <p:cNvSpPr/>
          <p:nvPr/>
        </p:nvSpPr>
        <p:spPr>
          <a:xfrm>
            <a:off x="815313" y="904394"/>
            <a:ext cx="11011711" cy="5847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defTabSz="914217">
              <a:defRPr/>
            </a:pPr>
            <a:r>
              <a:rPr lang="lt-LT" sz="1600" b="1" dirty="0">
                <a:solidFill>
                  <a:srgbClr val="494949"/>
                </a:solidFill>
              </a:rPr>
              <a:t>Respondentai: miesto VVG ir jų narių (NVO, verslo), savivaldybių administracijų  atstovai (iš viso 560);</a:t>
            </a:r>
          </a:p>
          <a:p>
            <a:pPr algn="ctr" defTabSz="914217">
              <a:defRPr/>
            </a:pPr>
            <a:r>
              <a:rPr lang="lt-LT" sz="1600" b="1" dirty="0">
                <a:solidFill>
                  <a:srgbClr val="494949"/>
                </a:solidFill>
              </a:rPr>
              <a:t> klausimyną užpildė 322</a:t>
            </a:r>
            <a:endParaRPr lang="lt-LT" sz="1600" dirty="0">
              <a:solidFill>
                <a:srgbClr val="999AA0">
                  <a:lumMod val="50000"/>
                </a:srgb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1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EF8C28E-47EE-4CCE-9414-F50366377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38" y="223736"/>
            <a:ext cx="11789924" cy="550187"/>
          </a:xfrm>
        </p:spPr>
        <p:txBody>
          <a:bodyPr>
            <a:normAutofit fontScale="90000"/>
          </a:bodyPr>
          <a:lstStyle/>
          <a:p>
            <a:pPr algn="ctr"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Vieto</a:t>
            </a:r>
            <a:r>
              <a:rPr lang="lt-LT" sz="18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vėse</a:t>
            </a:r>
            <a:r>
              <a:rPr lang="lt-LT" sz="1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aktualios problemos:</a:t>
            </a:r>
            <a:br>
              <a:rPr lang="lt-LT" sz="1800" b="1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lt-LT" sz="1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respondentų, patvirtinusių, kad jų vietovėje problema svarbi, proc.:</a:t>
            </a:r>
            <a:b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endParaRPr lang="lt-LT" sz="1600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9EBA592D-A521-4B8E-8C76-FF897584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914217">
              <a:defRPr/>
            </a:pPr>
            <a:fld id="{9B5E137C-C415-4B8D-8A53-6F6F15BCA6DA}" type="slidenum">
              <a:rPr lang="lt-LT" sz="1800">
                <a:solidFill>
                  <a:srgbClr val="999999"/>
                </a:solidFill>
              </a:rPr>
              <a:pPr algn="l" defTabSz="914217">
                <a:defRPr/>
              </a:pPr>
              <a:t>3</a:t>
            </a:fld>
            <a:endParaRPr lang="lt-LT" sz="1800">
              <a:solidFill>
                <a:srgbClr val="999999"/>
              </a:solidFill>
            </a:endParaRP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0C5F8F90-684B-473D-B578-88ED4C3D2C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1038" y="631597"/>
          <a:ext cx="11789924" cy="5891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012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CFF8B2F-0AD8-4C9C-97A8-15695285F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136525"/>
            <a:ext cx="10512862" cy="1055688"/>
          </a:xfrm>
        </p:spPr>
        <p:txBody>
          <a:bodyPr/>
          <a:lstStyle/>
          <a:p>
            <a:pPr algn="ctr"/>
            <a:r>
              <a:rPr lang="lt-LT" sz="2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Respondentų atsakymai į klausimą: ,,Ar  vietos bendruomenė (vietos gyventojai, vietoje veikiančios NVO, verslas, kt. organizacijos) galėtų aktyviais veiksmais prisidėti prie vietos problemų sprendimo“</a:t>
            </a:r>
            <a:endParaRPr lang="lt-LT" sz="2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29960C06-F919-4CB7-97B5-975F884B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914217">
              <a:defRPr/>
            </a:pPr>
            <a:fld id="{9B5E137C-C415-4B8D-8A53-6F6F15BCA6DA}" type="slidenum">
              <a:rPr lang="lt-LT" sz="1800">
                <a:solidFill>
                  <a:srgbClr val="999999"/>
                </a:solidFill>
              </a:rPr>
              <a:pPr algn="l" defTabSz="914217">
                <a:defRPr/>
              </a:pPr>
              <a:t>4</a:t>
            </a:fld>
            <a:endParaRPr lang="lt-LT" sz="1800">
              <a:solidFill>
                <a:srgbClr val="999999"/>
              </a:solidFill>
            </a:endParaRPr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id="{FF073873-068B-4523-930D-FF8CBE261A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9788" y="1099226"/>
          <a:ext cx="10512425" cy="506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912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ė 1"/>
          <p:cNvGrpSpPr/>
          <p:nvPr/>
        </p:nvGrpSpPr>
        <p:grpSpPr>
          <a:xfrm>
            <a:off x="649034" y="1556656"/>
            <a:ext cx="10622992" cy="4169229"/>
            <a:chOff x="1445258" y="269824"/>
            <a:chExt cx="2126011" cy="705817"/>
          </a:xfrm>
        </p:grpSpPr>
        <p:sp>
          <p:nvSpPr>
            <p:cNvPr id="3" name="Laisva forma 2"/>
            <p:cNvSpPr/>
            <p:nvPr/>
          </p:nvSpPr>
          <p:spPr>
            <a:xfrm>
              <a:off x="2121807" y="269824"/>
              <a:ext cx="727266" cy="705817"/>
            </a:xfrm>
            <a:custGeom>
              <a:avLst/>
              <a:gdLst>
                <a:gd name="connsiteX0" fmla="*/ 0 w 1147423"/>
                <a:gd name="connsiteY0" fmla="*/ 499129 h 998258"/>
                <a:gd name="connsiteX1" fmla="*/ 249565 w 1147423"/>
                <a:gd name="connsiteY1" fmla="*/ 0 h 998258"/>
                <a:gd name="connsiteX2" fmla="*/ 897859 w 1147423"/>
                <a:gd name="connsiteY2" fmla="*/ 0 h 998258"/>
                <a:gd name="connsiteX3" fmla="*/ 1147423 w 1147423"/>
                <a:gd name="connsiteY3" fmla="*/ 499129 h 998258"/>
                <a:gd name="connsiteX4" fmla="*/ 897859 w 1147423"/>
                <a:gd name="connsiteY4" fmla="*/ 998258 h 998258"/>
                <a:gd name="connsiteX5" fmla="*/ 249565 w 1147423"/>
                <a:gd name="connsiteY5" fmla="*/ 998258 h 998258"/>
                <a:gd name="connsiteX6" fmla="*/ 0 w 1147423"/>
                <a:gd name="connsiteY6" fmla="*/ 499129 h 998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7423" h="998258">
                  <a:moveTo>
                    <a:pt x="573712" y="0"/>
                  </a:moveTo>
                  <a:lnTo>
                    <a:pt x="1147422" y="217122"/>
                  </a:lnTo>
                  <a:lnTo>
                    <a:pt x="1147422" y="781137"/>
                  </a:lnTo>
                  <a:lnTo>
                    <a:pt x="573712" y="998258"/>
                  </a:lnTo>
                  <a:lnTo>
                    <a:pt x="1" y="781137"/>
                  </a:lnTo>
                  <a:lnTo>
                    <a:pt x="1" y="217122"/>
                  </a:lnTo>
                  <a:lnTo>
                    <a:pt x="573712" y="0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82232" tIns="205478" rIns="182233" bIns="205477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95"/>
                </a:spcAft>
              </a:pPr>
              <a:r>
                <a:rPr lang="lt-LT" sz="3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Tvariai ir subalansuotai plėtoti regionus</a:t>
              </a:r>
              <a:endParaRPr lang="lt-L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Laisva forma 6"/>
            <p:cNvSpPr/>
            <p:nvPr/>
          </p:nvSpPr>
          <p:spPr>
            <a:xfrm>
              <a:off x="2844003" y="269824"/>
              <a:ext cx="727266" cy="705817"/>
            </a:xfrm>
            <a:custGeom>
              <a:avLst/>
              <a:gdLst>
                <a:gd name="connsiteX0" fmla="*/ 0 w 1147423"/>
                <a:gd name="connsiteY0" fmla="*/ 499129 h 998258"/>
                <a:gd name="connsiteX1" fmla="*/ 249565 w 1147423"/>
                <a:gd name="connsiteY1" fmla="*/ 0 h 998258"/>
                <a:gd name="connsiteX2" fmla="*/ 897859 w 1147423"/>
                <a:gd name="connsiteY2" fmla="*/ 0 h 998258"/>
                <a:gd name="connsiteX3" fmla="*/ 1147423 w 1147423"/>
                <a:gd name="connsiteY3" fmla="*/ 499129 h 998258"/>
                <a:gd name="connsiteX4" fmla="*/ 897859 w 1147423"/>
                <a:gd name="connsiteY4" fmla="*/ 998258 h 998258"/>
                <a:gd name="connsiteX5" fmla="*/ 249565 w 1147423"/>
                <a:gd name="connsiteY5" fmla="*/ 998258 h 998258"/>
                <a:gd name="connsiteX6" fmla="*/ 0 w 1147423"/>
                <a:gd name="connsiteY6" fmla="*/ 499129 h 998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7423" h="998258">
                  <a:moveTo>
                    <a:pt x="573712" y="0"/>
                  </a:moveTo>
                  <a:lnTo>
                    <a:pt x="1147422" y="217122"/>
                  </a:lnTo>
                  <a:lnTo>
                    <a:pt x="1147422" y="781137"/>
                  </a:lnTo>
                  <a:lnTo>
                    <a:pt x="573712" y="998258"/>
                  </a:lnTo>
                  <a:lnTo>
                    <a:pt x="1" y="781137"/>
                  </a:lnTo>
                  <a:lnTo>
                    <a:pt x="1" y="217122"/>
                  </a:lnTo>
                  <a:lnTo>
                    <a:pt x="573712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82232" tIns="205478" rIns="182233" bIns="205477" numCol="1" spcCol="1270" anchor="ctr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Uždavinys: </a:t>
              </a: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Stiprinti regionų ekonominį augimą atsižvelgiant į jų turimą potencialą</a:t>
              </a: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endParaRPr lang="lt-LT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aisva forma 8"/>
            <p:cNvSpPr/>
            <p:nvPr/>
          </p:nvSpPr>
          <p:spPr>
            <a:xfrm>
              <a:off x="1445258" y="269824"/>
              <a:ext cx="676549" cy="698236"/>
            </a:xfrm>
            <a:custGeom>
              <a:avLst/>
              <a:gdLst>
                <a:gd name="connsiteX0" fmla="*/ 0 w 1147423"/>
                <a:gd name="connsiteY0" fmla="*/ 499129 h 998258"/>
                <a:gd name="connsiteX1" fmla="*/ 249565 w 1147423"/>
                <a:gd name="connsiteY1" fmla="*/ 0 h 998258"/>
                <a:gd name="connsiteX2" fmla="*/ 897859 w 1147423"/>
                <a:gd name="connsiteY2" fmla="*/ 0 h 998258"/>
                <a:gd name="connsiteX3" fmla="*/ 1147423 w 1147423"/>
                <a:gd name="connsiteY3" fmla="*/ 499129 h 998258"/>
                <a:gd name="connsiteX4" fmla="*/ 897859 w 1147423"/>
                <a:gd name="connsiteY4" fmla="*/ 998258 h 998258"/>
                <a:gd name="connsiteX5" fmla="*/ 249565 w 1147423"/>
                <a:gd name="connsiteY5" fmla="*/ 998258 h 998258"/>
                <a:gd name="connsiteX6" fmla="*/ 0 w 1147423"/>
                <a:gd name="connsiteY6" fmla="*/ 499129 h 998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7423" h="998258">
                  <a:moveTo>
                    <a:pt x="573712" y="0"/>
                  </a:moveTo>
                  <a:lnTo>
                    <a:pt x="1147422" y="217122"/>
                  </a:lnTo>
                  <a:lnTo>
                    <a:pt x="1147422" y="781137"/>
                  </a:lnTo>
                  <a:lnTo>
                    <a:pt x="573712" y="998258"/>
                  </a:lnTo>
                  <a:lnTo>
                    <a:pt x="1" y="781137"/>
                  </a:lnTo>
                  <a:lnTo>
                    <a:pt x="1" y="217122"/>
                  </a:lnTo>
                  <a:lnTo>
                    <a:pt x="573712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5562" tIns="178808" rIns="155563" bIns="178807" numCol="1" spcCol="1270" anchor="ctr" anchorCtr="0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Uždavinys: </a:t>
              </a:r>
            </a:p>
            <a:p>
              <a:pPr algn="ctr">
                <a:lnSpc>
                  <a:spcPct val="106000"/>
                </a:lnSpc>
              </a:pPr>
              <a:r>
                <a: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Didinti darbo vietų </a:t>
              </a:r>
            </a:p>
            <a:p>
              <a:pPr algn="ctr">
                <a:lnSpc>
                  <a:spcPct val="106000"/>
                </a:lnSpc>
              </a:pPr>
              <a:r>
                <a: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pasiekiamumą ir viešųjų paslaugų prieinamumą visiems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43060" y="105958"/>
            <a:ext cx="11519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600" dirty="0">
                <a:solidFill>
                  <a:schemeClr val="bg1">
                    <a:lumMod val="50000"/>
                  </a:schemeClr>
                </a:solidFill>
              </a:rPr>
              <a:t>Nacionalinis prioritetas 2021 – 2031 m., </a:t>
            </a:r>
          </a:p>
          <a:p>
            <a:pPr algn="ctr"/>
            <a:r>
              <a:rPr lang="lt-LT" sz="3600" dirty="0">
                <a:solidFill>
                  <a:schemeClr val="bg1">
                    <a:lumMod val="50000"/>
                  </a:schemeClr>
                </a:solidFill>
              </a:rPr>
              <a:t>kurio įgyvendinimui VRM siūlo pasitelkti BIVP</a:t>
            </a:r>
            <a:endParaRPr lang="en-GB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dyklė: kairėn 9">
            <a:extLst>
              <a:ext uri="{FF2B5EF4-FFF2-40B4-BE49-F238E27FC236}">
                <a16:creationId xmlns:a16="http://schemas.microsoft.com/office/drawing/2014/main" id="{1F114A26-B6D5-4F7F-944D-A1A413BDE2D4}"/>
              </a:ext>
            </a:extLst>
          </p:cNvPr>
          <p:cNvSpPr/>
          <p:nvPr/>
        </p:nvSpPr>
        <p:spPr>
          <a:xfrm>
            <a:off x="3570514" y="3211286"/>
            <a:ext cx="598715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1" name="Rodyklė: dešinėn 10">
            <a:extLst>
              <a:ext uri="{FF2B5EF4-FFF2-40B4-BE49-F238E27FC236}">
                <a16:creationId xmlns:a16="http://schemas.microsoft.com/office/drawing/2014/main" id="{6E654186-1DE6-40C2-8F94-EB3A7213C0BE}"/>
              </a:ext>
            </a:extLst>
          </p:cNvPr>
          <p:cNvSpPr/>
          <p:nvPr/>
        </p:nvSpPr>
        <p:spPr>
          <a:xfrm>
            <a:off x="7382296" y="3211286"/>
            <a:ext cx="598715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693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BC9287A-1134-44B5-91D9-5A93189C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914217">
              <a:defRPr/>
            </a:pPr>
            <a:fld id="{9B5E137C-C415-4B8D-8A53-6F6F15BCA6DA}" type="slidenum">
              <a:rPr lang="lt-LT" sz="1800">
                <a:solidFill>
                  <a:srgbClr val="999999"/>
                </a:solidFill>
              </a:rPr>
              <a:pPr algn="l" defTabSz="914217">
                <a:defRPr/>
              </a:pPr>
              <a:t>6</a:t>
            </a:fld>
            <a:endParaRPr lang="lt-LT" sz="1800">
              <a:solidFill>
                <a:srgbClr val="999999"/>
              </a:solidFill>
            </a:endParaRPr>
          </a:p>
        </p:txBody>
      </p:sp>
      <p:sp>
        <p:nvSpPr>
          <p:cNvPr id="15" name="Stačiakampis: suapvalinti kampai 14">
            <a:extLst>
              <a:ext uri="{FF2B5EF4-FFF2-40B4-BE49-F238E27FC236}">
                <a16:creationId xmlns:a16="http://schemas.microsoft.com/office/drawing/2014/main" id="{48E5AA7A-9457-42B5-A64C-F2B0E41D91F3}"/>
              </a:ext>
            </a:extLst>
          </p:cNvPr>
          <p:cNvSpPr/>
          <p:nvPr/>
        </p:nvSpPr>
        <p:spPr>
          <a:xfrm>
            <a:off x="329938" y="2483522"/>
            <a:ext cx="7708232" cy="12725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Veiklos, kuriomis padedama skurdą, socialinę atskirtį patiriantiems gyventojams įsitraukti į visavertį visuomenės gyvenimą</a:t>
            </a:r>
          </a:p>
          <a:p>
            <a:pPr lvl="0" algn="just"/>
            <a:endParaRPr lang="lt-LT" b="1" dirty="0">
              <a:solidFill>
                <a:srgbClr val="999999">
                  <a:lumMod val="75000"/>
                </a:srgbClr>
              </a:solidFill>
            </a:endParaRPr>
          </a:p>
          <a:p>
            <a:pPr lvl="0" algn="just"/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Prevencinės priemonės, kuriomis padedama sumažinti gyventojų skurdo, socialinės atskirties, sveikatos problemų rizikas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E2E1CD-C72E-444C-BF52-0D0FE1C1E33A}"/>
              </a:ext>
            </a:extLst>
          </p:cNvPr>
          <p:cNvSpPr txBox="1"/>
          <p:nvPr/>
        </p:nvSpPr>
        <p:spPr>
          <a:xfrm>
            <a:off x="329938" y="618512"/>
            <a:ext cx="11660957" cy="1405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Siekiant padidinti darbo vietų </a:t>
            </a:r>
          </a:p>
          <a:p>
            <a:pPr algn="ctr"/>
            <a:r>
              <a:rPr lang="lt-LT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pasiekiamumą ir viešųjų paslaugų prieinamumą visiems,</a:t>
            </a:r>
            <a:r>
              <a:rPr lang="lt-LT" dirty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06000"/>
              </a:lnSpc>
            </a:pPr>
            <a:r>
              <a:rPr lang="lt-LT" dirty="0">
                <a:solidFill>
                  <a:schemeClr val="bg1"/>
                </a:solidFill>
              </a:rPr>
              <a:t>kad paslauga būtų suteikiama laiku, pasiekiama geografiškai, teikiama už priimtiną vartotojui kainą ir turint pakankamų gebėjimų bei išteklių:</a:t>
            </a:r>
          </a:p>
        </p:txBody>
      </p:sp>
      <p:sp>
        <p:nvSpPr>
          <p:cNvPr id="14" name="Stačiakampis: suapvalinti kampai 13">
            <a:extLst>
              <a:ext uri="{FF2B5EF4-FFF2-40B4-BE49-F238E27FC236}">
                <a16:creationId xmlns:a16="http://schemas.microsoft.com/office/drawing/2014/main" id="{19B55DDF-A54B-4126-9C22-A760CD812BAD}"/>
              </a:ext>
            </a:extLst>
          </p:cNvPr>
          <p:cNvSpPr/>
          <p:nvPr/>
        </p:nvSpPr>
        <p:spPr>
          <a:xfrm>
            <a:off x="329938" y="3828910"/>
            <a:ext cx="7708232" cy="12050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Gyventojų užimtumo darbo rinkoje skatinimo priemonės:</a:t>
            </a:r>
          </a:p>
          <a:p>
            <a:pPr algn="just"/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 - pagalba gyventojams tapti ar išlikti užimtais darbo rinkoje, imtis verslo</a:t>
            </a:r>
          </a:p>
          <a:p>
            <a:pPr algn="just"/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- vietoje veikiančio verslo, kitų organizacijų skatinimas įdarbinti gyventojus.</a:t>
            </a:r>
          </a:p>
          <a:p>
            <a:pPr lvl="0" algn="just"/>
            <a:endParaRPr lang="lt-LT" sz="1600" dirty="0">
              <a:solidFill>
                <a:srgbClr val="999999">
                  <a:lumMod val="75000"/>
                </a:srgbClr>
              </a:solidFill>
            </a:endParaRPr>
          </a:p>
        </p:txBody>
      </p:sp>
      <p:sp>
        <p:nvSpPr>
          <p:cNvPr id="23" name="Stačiakampis: suapvalinti kampai 22">
            <a:extLst>
              <a:ext uri="{FF2B5EF4-FFF2-40B4-BE49-F238E27FC236}">
                <a16:creationId xmlns:a16="http://schemas.microsoft.com/office/drawing/2014/main" id="{E16D7FC4-C977-42F1-BFD9-A4C0585DFA93}"/>
              </a:ext>
            </a:extLst>
          </p:cNvPr>
          <p:cNvSpPr/>
          <p:nvPr/>
        </p:nvSpPr>
        <p:spPr>
          <a:xfrm>
            <a:off x="342259" y="5140549"/>
            <a:ext cx="7708232" cy="8305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Pagalba vietos socialiniam verslui, NVO (patalpų įrengimas, įrangos įsigijimas), tam, kad jie būtų įgalinti teikti gyventojams reikalingas viešąsias paslaugas</a:t>
            </a:r>
          </a:p>
        </p:txBody>
      </p:sp>
      <p:sp>
        <p:nvSpPr>
          <p:cNvPr id="11" name="Pavadinimas 1">
            <a:extLst>
              <a:ext uri="{FF2B5EF4-FFF2-40B4-BE49-F238E27FC236}">
                <a16:creationId xmlns:a16="http://schemas.microsoft.com/office/drawing/2014/main" id="{4CDC99A9-6202-44F2-8AC3-EC17532AA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25" y="1"/>
            <a:ext cx="10707529" cy="542338"/>
          </a:xfrm>
        </p:spPr>
        <p:txBody>
          <a:bodyPr>
            <a:normAutofit fontScale="90000"/>
          </a:bodyPr>
          <a:lstStyle/>
          <a:p>
            <a:pPr algn="ctr"/>
            <a:br>
              <a:rPr lang="lt-LT" sz="2700" b="1" dirty="0"/>
            </a:br>
            <a:endParaRPr lang="lt-LT" sz="31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Stačiakampis: suapvalinti kampai 1">
            <a:extLst>
              <a:ext uri="{FF2B5EF4-FFF2-40B4-BE49-F238E27FC236}">
                <a16:creationId xmlns:a16="http://schemas.microsoft.com/office/drawing/2014/main" id="{19E70155-0BBF-451B-968A-CCBF72D0651B}"/>
              </a:ext>
            </a:extLst>
          </p:cNvPr>
          <p:cNvSpPr/>
          <p:nvPr/>
        </p:nvSpPr>
        <p:spPr>
          <a:xfrm>
            <a:off x="8214674" y="2393128"/>
            <a:ext cx="3535052" cy="893123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/>
              <a:t>Asmenų, gyvenančių skurdo rizikoje ar socialinėje atskirtyje, dalies regione sumažėjimas</a:t>
            </a:r>
          </a:p>
        </p:txBody>
      </p:sp>
      <p:sp>
        <p:nvSpPr>
          <p:cNvPr id="13" name="Stačiakampis: suapvalinti kampai 12">
            <a:extLst>
              <a:ext uri="{FF2B5EF4-FFF2-40B4-BE49-F238E27FC236}">
                <a16:creationId xmlns:a16="http://schemas.microsoft.com/office/drawing/2014/main" id="{87825548-10F2-4806-8076-C2F6A3AEF9C3}"/>
              </a:ext>
            </a:extLst>
          </p:cNvPr>
          <p:cNvSpPr/>
          <p:nvPr/>
        </p:nvSpPr>
        <p:spPr>
          <a:xfrm>
            <a:off x="8258130" y="3403697"/>
            <a:ext cx="3535052" cy="103562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/>
              <a:t>Regiono gyventojų, kurie išvengia hospitalizacijos,  dalies  padidėjimas</a:t>
            </a:r>
            <a:r>
              <a:rPr lang="lt-LT" dirty="0"/>
              <a:t> </a:t>
            </a:r>
          </a:p>
        </p:txBody>
      </p:sp>
      <p:sp>
        <p:nvSpPr>
          <p:cNvPr id="18" name="Stačiakampis: suapvalinti kampai 17">
            <a:extLst>
              <a:ext uri="{FF2B5EF4-FFF2-40B4-BE49-F238E27FC236}">
                <a16:creationId xmlns:a16="http://schemas.microsoft.com/office/drawing/2014/main" id="{47C0134C-C365-478D-B858-A0B847AEB1E1}"/>
              </a:ext>
            </a:extLst>
          </p:cNvPr>
          <p:cNvSpPr/>
          <p:nvPr/>
        </p:nvSpPr>
        <p:spPr>
          <a:xfrm>
            <a:off x="8321508" y="5675431"/>
            <a:ext cx="3509521" cy="114938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/>
              <a:t>Regiono gyventojų, kurie darbo vietas ir paslaugas iš gyvenamosios vietos pasiekia ne ilgiau kaip per 45 min., dalies padidėjimas </a:t>
            </a:r>
          </a:p>
        </p:txBody>
      </p:sp>
      <p:sp>
        <p:nvSpPr>
          <p:cNvPr id="19" name="Stačiakampis: suapvalinti kampai 18">
            <a:extLst>
              <a:ext uri="{FF2B5EF4-FFF2-40B4-BE49-F238E27FC236}">
                <a16:creationId xmlns:a16="http://schemas.microsoft.com/office/drawing/2014/main" id="{3F196034-0DE3-48EF-8D3D-E8745CCBEA84}"/>
              </a:ext>
            </a:extLst>
          </p:cNvPr>
          <p:cNvSpPr/>
          <p:nvPr/>
        </p:nvSpPr>
        <p:spPr>
          <a:xfrm>
            <a:off x="8295978" y="4536466"/>
            <a:ext cx="3535052" cy="103562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/>
              <a:t>Regiono gyventojų, kurie patys aktyviai dalyvauja kultūrinėse veiklose, dalies padidėjimas</a:t>
            </a:r>
            <a:r>
              <a:rPr lang="lt-LT" dirty="0"/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586AA-C6A6-48E0-B508-1DAD388336EB}"/>
              </a:ext>
            </a:extLst>
          </p:cNvPr>
          <p:cNvSpPr txBox="1"/>
          <p:nvPr/>
        </p:nvSpPr>
        <p:spPr>
          <a:xfrm>
            <a:off x="8321509" y="2064470"/>
            <a:ext cx="303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solidFill>
                  <a:srgbClr val="C00000"/>
                </a:solidFill>
              </a:rPr>
              <a:t>SIEKIAMA PAŽANGA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CA469E-A503-487E-9AF9-10C757E011DF}"/>
              </a:ext>
            </a:extLst>
          </p:cNvPr>
          <p:cNvSpPr txBox="1"/>
          <p:nvPr/>
        </p:nvSpPr>
        <p:spPr>
          <a:xfrm>
            <a:off x="952107" y="2114190"/>
            <a:ext cx="5439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solidFill>
                  <a:srgbClr val="C00000"/>
                </a:solidFill>
              </a:rPr>
              <a:t>SIŪLOMOS REMTI VEIKLOS (TAIKANT BIVP)</a:t>
            </a:r>
          </a:p>
        </p:txBody>
      </p:sp>
      <p:sp>
        <p:nvSpPr>
          <p:cNvPr id="22" name="Stačiakampis: suapvalinti kampai 21">
            <a:extLst>
              <a:ext uri="{FF2B5EF4-FFF2-40B4-BE49-F238E27FC236}">
                <a16:creationId xmlns:a16="http://schemas.microsoft.com/office/drawing/2014/main" id="{2F2363A1-E81F-4224-B8DE-49FC2E4D58AB}"/>
              </a:ext>
            </a:extLst>
          </p:cNvPr>
          <p:cNvSpPr/>
          <p:nvPr/>
        </p:nvSpPr>
        <p:spPr>
          <a:xfrm>
            <a:off x="329938" y="6077760"/>
            <a:ext cx="7708232" cy="7802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Investicijos į nedidelės apimties infrastruktūrą, skirtą bendruomeninei veiklai (daugiabučių kvartalų želdynus, žaidimo aikšteles, pastatų pritaikymą neįgaliesiems ir pan.)</a:t>
            </a:r>
          </a:p>
        </p:txBody>
      </p:sp>
    </p:spTree>
    <p:extLst>
      <p:ext uri="{BB962C8B-B14F-4D97-AF65-F5344CB8AC3E}">
        <p14:creationId xmlns:p14="http://schemas.microsoft.com/office/powerpoint/2010/main" val="160161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BC9287A-1134-44B5-91D9-5A93189C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914217">
              <a:defRPr/>
            </a:pPr>
            <a:fld id="{9B5E137C-C415-4B8D-8A53-6F6F15BCA6DA}" type="slidenum">
              <a:rPr lang="lt-LT" sz="1800">
                <a:solidFill>
                  <a:srgbClr val="999999"/>
                </a:solidFill>
              </a:rPr>
              <a:pPr algn="l" defTabSz="914217">
                <a:defRPr/>
              </a:pPr>
              <a:t>7</a:t>
            </a:fld>
            <a:endParaRPr lang="lt-LT" sz="1800">
              <a:solidFill>
                <a:srgbClr val="999999"/>
              </a:solidFill>
            </a:endParaRPr>
          </a:p>
        </p:txBody>
      </p:sp>
      <p:sp>
        <p:nvSpPr>
          <p:cNvPr id="15" name="Stačiakampis: suapvalinti kampai 14">
            <a:extLst>
              <a:ext uri="{FF2B5EF4-FFF2-40B4-BE49-F238E27FC236}">
                <a16:creationId xmlns:a16="http://schemas.microsoft.com/office/drawing/2014/main" id="{48E5AA7A-9457-42B5-A64C-F2B0E41D91F3}"/>
              </a:ext>
            </a:extLst>
          </p:cNvPr>
          <p:cNvSpPr/>
          <p:nvPr/>
        </p:nvSpPr>
        <p:spPr>
          <a:xfrm>
            <a:off x="203464" y="3245255"/>
            <a:ext cx="7708232" cy="23618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Pagalba vietos smulkiajam verslui ir socialiniam verslui, skirta jų prisitaikymui prie aplinkos pokyčių, padidinti jų konkurencingumą </a:t>
            </a:r>
            <a:r>
              <a:rPr lang="lt-LT" b="1" i="1" dirty="0">
                <a:solidFill>
                  <a:schemeClr val="bg1">
                    <a:lumMod val="75000"/>
                  </a:schemeClr>
                </a:solidFill>
              </a:rPr>
              <a:t>(vietos tinklų, rinkodaros produktų kūrimas ir pan.)</a:t>
            </a:r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 ir taip paskatinti jų įsijungimą į vietose reikalingų žaliavų, produkcijos, paslaugų teikimą, esamų darbo vietų išlaikymą, naujų kūrimą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E2E1CD-C72E-444C-BF52-0D0FE1C1E33A}"/>
              </a:ext>
            </a:extLst>
          </p:cNvPr>
          <p:cNvSpPr txBox="1"/>
          <p:nvPr/>
        </p:nvSpPr>
        <p:spPr>
          <a:xfrm>
            <a:off x="329938" y="618512"/>
            <a:ext cx="11660957" cy="125027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6000"/>
              </a:lnSpc>
            </a:pPr>
            <a:endParaRPr lang="lt-LT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</a:pPr>
            <a:r>
              <a:rPr lang="lt-LT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Siekiant sustiprinti regionų ekonominį augimą:</a:t>
            </a:r>
          </a:p>
          <a:p>
            <a:pPr algn="ctr">
              <a:lnSpc>
                <a:spcPct val="106000"/>
              </a:lnSpc>
            </a:pPr>
            <a:r>
              <a:rPr lang="lt-LT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Pavadinimas 1">
            <a:extLst>
              <a:ext uri="{FF2B5EF4-FFF2-40B4-BE49-F238E27FC236}">
                <a16:creationId xmlns:a16="http://schemas.microsoft.com/office/drawing/2014/main" id="{4CDC99A9-6202-44F2-8AC3-EC17532AA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25" y="1"/>
            <a:ext cx="10707529" cy="542338"/>
          </a:xfrm>
        </p:spPr>
        <p:txBody>
          <a:bodyPr>
            <a:normAutofit fontScale="90000"/>
          </a:bodyPr>
          <a:lstStyle/>
          <a:p>
            <a:pPr algn="ctr"/>
            <a:br>
              <a:rPr lang="lt-LT" sz="2700" b="1" dirty="0"/>
            </a:br>
            <a:r>
              <a:rPr lang="lt-LT" sz="31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PLANAI DĖL BIVP: 2021-2028 M.</a:t>
            </a:r>
          </a:p>
        </p:txBody>
      </p:sp>
      <p:sp>
        <p:nvSpPr>
          <p:cNvPr id="2" name="Stačiakampis: suapvalinti kampai 1">
            <a:extLst>
              <a:ext uri="{FF2B5EF4-FFF2-40B4-BE49-F238E27FC236}">
                <a16:creationId xmlns:a16="http://schemas.microsoft.com/office/drawing/2014/main" id="{19E70155-0BBF-451B-968A-CCBF72D0651B}"/>
              </a:ext>
            </a:extLst>
          </p:cNvPr>
          <p:cNvSpPr/>
          <p:nvPr/>
        </p:nvSpPr>
        <p:spPr>
          <a:xfrm>
            <a:off x="8321509" y="2483523"/>
            <a:ext cx="3667027" cy="131548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b="1" dirty="0"/>
              <a:t>Veikiančių mažų ir vidutinių įmonių  skaičiaus regione padidėjimas</a:t>
            </a:r>
          </a:p>
        </p:txBody>
      </p:sp>
      <p:sp>
        <p:nvSpPr>
          <p:cNvPr id="13" name="Stačiakampis: suapvalinti kampai 12">
            <a:extLst>
              <a:ext uri="{FF2B5EF4-FFF2-40B4-BE49-F238E27FC236}">
                <a16:creationId xmlns:a16="http://schemas.microsoft.com/office/drawing/2014/main" id="{87825548-10F2-4806-8076-C2F6A3AEF9C3}"/>
              </a:ext>
            </a:extLst>
          </p:cNvPr>
          <p:cNvSpPr/>
          <p:nvPr/>
        </p:nvSpPr>
        <p:spPr>
          <a:xfrm>
            <a:off x="8321509" y="3968686"/>
            <a:ext cx="3667027" cy="151771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b="1" dirty="0"/>
              <a:t>Regionų, kuriuose vidutinis </a:t>
            </a:r>
            <a:r>
              <a:rPr lang="lt-LT" b="1" dirty="0" err="1"/>
              <a:t>neto</a:t>
            </a:r>
            <a:r>
              <a:rPr lang="lt-LT" b="1" dirty="0"/>
              <a:t> darbo  užmokestis yra didesnis nei 90 proc. vidutinio šalies darbo užmokesčio, skaičiaus </a:t>
            </a:r>
            <a:r>
              <a:rPr lang="lt-LT" dirty="0"/>
              <a:t> </a:t>
            </a:r>
            <a:r>
              <a:rPr lang="lt-LT" b="1" dirty="0"/>
              <a:t>padidėjimas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586AA-C6A6-48E0-B508-1DAD388336EB}"/>
              </a:ext>
            </a:extLst>
          </p:cNvPr>
          <p:cNvSpPr txBox="1"/>
          <p:nvPr/>
        </p:nvSpPr>
        <p:spPr>
          <a:xfrm>
            <a:off x="8321509" y="2064470"/>
            <a:ext cx="303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solidFill>
                  <a:srgbClr val="C00000"/>
                </a:solidFill>
              </a:rPr>
              <a:t>SIEKIAMA PAŽANGA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CA469E-A503-487E-9AF9-10C757E011DF}"/>
              </a:ext>
            </a:extLst>
          </p:cNvPr>
          <p:cNvSpPr txBox="1"/>
          <p:nvPr/>
        </p:nvSpPr>
        <p:spPr>
          <a:xfrm>
            <a:off x="1018884" y="2501429"/>
            <a:ext cx="5439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solidFill>
                  <a:srgbClr val="C00000"/>
                </a:solidFill>
              </a:rPr>
              <a:t>SIŪLOMOS REMTI VEIKLOS (TAIKANT BIVP)</a:t>
            </a:r>
          </a:p>
        </p:txBody>
      </p:sp>
      <p:sp>
        <p:nvSpPr>
          <p:cNvPr id="17" name="Stačiakampis: suapvalinti kampai 16">
            <a:extLst>
              <a:ext uri="{FF2B5EF4-FFF2-40B4-BE49-F238E27FC236}">
                <a16:creationId xmlns:a16="http://schemas.microsoft.com/office/drawing/2014/main" id="{2AD853DD-45C3-4961-9A6B-67E7E2384646}"/>
              </a:ext>
            </a:extLst>
          </p:cNvPr>
          <p:cNvSpPr/>
          <p:nvPr/>
        </p:nvSpPr>
        <p:spPr>
          <a:xfrm>
            <a:off x="8321509" y="5684363"/>
            <a:ext cx="3667027" cy="107293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b="1" dirty="0"/>
              <a:t>Regionų, kuriuose nedarbo lygis neviršija 2018 m. šalies nedarbo lygio (6,1 proc.), skaičiaus padidėjimas</a:t>
            </a:r>
          </a:p>
        </p:txBody>
      </p:sp>
    </p:spTree>
    <p:extLst>
      <p:ext uri="{BB962C8B-B14F-4D97-AF65-F5344CB8AC3E}">
        <p14:creationId xmlns:p14="http://schemas.microsoft.com/office/powerpoint/2010/main" val="1912671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BC9287A-1134-44B5-91D9-5A93189C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914217">
              <a:defRPr/>
            </a:pPr>
            <a:fld id="{9B5E137C-C415-4B8D-8A53-6F6F15BCA6DA}" type="slidenum">
              <a:rPr lang="lt-LT" sz="1800">
                <a:solidFill>
                  <a:srgbClr val="999999"/>
                </a:solidFill>
              </a:rPr>
              <a:pPr algn="l" defTabSz="914217">
                <a:defRPr/>
              </a:pPr>
              <a:t>8</a:t>
            </a:fld>
            <a:endParaRPr lang="lt-LT" sz="1800">
              <a:solidFill>
                <a:srgbClr val="999999"/>
              </a:solidFill>
            </a:endParaRPr>
          </a:p>
        </p:txBody>
      </p:sp>
      <p:sp>
        <p:nvSpPr>
          <p:cNvPr id="15" name="Stačiakampis: suapvalinti kampai 14">
            <a:extLst>
              <a:ext uri="{FF2B5EF4-FFF2-40B4-BE49-F238E27FC236}">
                <a16:creationId xmlns:a16="http://schemas.microsoft.com/office/drawing/2014/main" id="{48E5AA7A-9457-42B5-A64C-F2B0E41D91F3}"/>
              </a:ext>
            </a:extLst>
          </p:cNvPr>
          <p:cNvSpPr/>
          <p:nvPr/>
        </p:nvSpPr>
        <p:spPr>
          <a:xfrm>
            <a:off x="329938" y="1589357"/>
            <a:ext cx="11340446" cy="12016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Bendruomenės inicijuojamų bendradarbiavimo tinklų, skirtų spręsti vietos bendruomenėms aktualias vietovės problemas, kūrimas, vystymas, palaikymas,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E2E1CD-C72E-444C-BF52-0D0FE1C1E33A}"/>
              </a:ext>
            </a:extLst>
          </p:cNvPr>
          <p:cNvSpPr txBox="1"/>
          <p:nvPr/>
        </p:nvSpPr>
        <p:spPr>
          <a:xfrm>
            <a:off x="329938" y="618512"/>
            <a:ext cx="11660957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Siekiant užtikrinti tinkamą BIVP įgyvendinimą:</a:t>
            </a:r>
          </a:p>
        </p:txBody>
      </p:sp>
      <p:sp>
        <p:nvSpPr>
          <p:cNvPr id="14" name="Stačiakampis: suapvalinti kampai 13">
            <a:extLst>
              <a:ext uri="{FF2B5EF4-FFF2-40B4-BE49-F238E27FC236}">
                <a16:creationId xmlns:a16="http://schemas.microsoft.com/office/drawing/2014/main" id="{19B55DDF-A54B-4126-9C22-A760CD812BAD}"/>
              </a:ext>
            </a:extLst>
          </p:cNvPr>
          <p:cNvSpPr/>
          <p:nvPr/>
        </p:nvSpPr>
        <p:spPr>
          <a:xfrm>
            <a:off x="329939" y="2984649"/>
            <a:ext cx="11340445" cy="1077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Parama vietos plėtros strategijų rengimui</a:t>
            </a:r>
          </a:p>
        </p:txBody>
      </p:sp>
      <p:sp>
        <p:nvSpPr>
          <p:cNvPr id="23" name="Stačiakampis: suapvalinti kampai 22">
            <a:extLst>
              <a:ext uri="{FF2B5EF4-FFF2-40B4-BE49-F238E27FC236}">
                <a16:creationId xmlns:a16="http://schemas.microsoft.com/office/drawing/2014/main" id="{E16D7FC4-C977-42F1-BFD9-A4C0585DFA93}"/>
              </a:ext>
            </a:extLst>
          </p:cNvPr>
          <p:cNvSpPr/>
          <p:nvPr/>
        </p:nvSpPr>
        <p:spPr>
          <a:xfrm>
            <a:off x="342258" y="4265004"/>
            <a:ext cx="11450674" cy="10779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lt-LT" b="1">
                <a:solidFill>
                  <a:srgbClr val="999999">
                    <a:lumMod val="75000"/>
                  </a:srgbClr>
                </a:solidFill>
              </a:rPr>
              <a:t>Bendruomenių įsitraukimo į vietos plėtros strategijų įgyvendinimą skatinimas</a:t>
            </a:r>
            <a:endParaRPr lang="lt-LT" b="1" dirty="0">
              <a:solidFill>
                <a:srgbClr val="999999">
                  <a:lumMod val="75000"/>
                </a:srgbClr>
              </a:solidFill>
            </a:endParaRPr>
          </a:p>
        </p:txBody>
      </p:sp>
      <p:sp>
        <p:nvSpPr>
          <p:cNvPr id="11" name="Pavadinimas 1">
            <a:extLst>
              <a:ext uri="{FF2B5EF4-FFF2-40B4-BE49-F238E27FC236}">
                <a16:creationId xmlns:a16="http://schemas.microsoft.com/office/drawing/2014/main" id="{4CDC99A9-6202-44F2-8AC3-EC17532AA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25" y="1"/>
            <a:ext cx="10707529" cy="542338"/>
          </a:xfrm>
        </p:spPr>
        <p:txBody>
          <a:bodyPr>
            <a:normAutofit fontScale="90000"/>
          </a:bodyPr>
          <a:lstStyle/>
          <a:p>
            <a:pPr algn="ctr"/>
            <a:br>
              <a:rPr lang="lt-LT" sz="2700" b="1" dirty="0"/>
            </a:br>
            <a:r>
              <a:rPr lang="lt-LT" sz="31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PLANAI DĖL BIVP: 2021-2027 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CA469E-A503-487E-9AF9-10C757E011DF}"/>
              </a:ext>
            </a:extLst>
          </p:cNvPr>
          <p:cNvSpPr txBox="1"/>
          <p:nvPr/>
        </p:nvSpPr>
        <p:spPr>
          <a:xfrm>
            <a:off x="329937" y="1150101"/>
            <a:ext cx="5976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solidFill>
                  <a:srgbClr val="C00000"/>
                </a:solidFill>
              </a:rPr>
              <a:t>SIŪLOMOS REMTI VEIKLOS</a:t>
            </a:r>
          </a:p>
        </p:txBody>
      </p:sp>
      <p:sp>
        <p:nvSpPr>
          <p:cNvPr id="22" name="Stačiakampis: suapvalinti kampai 21">
            <a:extLst>
              <a:ext uri="{FF2B5EF4-FFF2-40B4-BE49-F238E27FC236}">
                <a16:creationId xmlns:a16="http://schemas.microsoft.com/office/drawing/2014/main" id="{2F2363A1-E81F-4224-B8DE-49FC2E4D58AB}"/>
              </a:ext>
            </a:extLst>
          </p:cNvPr>
          <p:cNvSpPr/>
          <p:nvPr/>
        </p:nvSpPr>
        <p:spPr>
          <a:xfrm>
            <a:off x="329937" y="5707900"/>
            <a:ext cx="11450673" cy="8437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t-BR" b="1" dirty="0">
                <a:solidFill>
                  <a:srgbClr val="999999">
                    <a:lumMod val="75000"/>
                  </a:srgbClr>
                </a:solidFill>
              </a:rPr>
              <a:t>Parama vietos veiklos grupių veiklai</a:t>
            </a:r>
            <a:r>
              <a:rPr lang="lt-LT" b="1" dirty="0">
                <a:solidFill>
                  <a:srgbClr val="999999">
                    <a:lumMod val="75000"/>
                  </a:srgbClr>
                </a:solidFill>
              </a:rPr>
              <a:t> (įskaitant projektų rengėjų, vykdytojų kompetencijų stiprinimą; VVG kompetencijų stiprinimą ir tinklaveiką)</a:t>
            </a:r>
          </a:p>
        </p:txBody>
      </p:sp>
    </p:spTree>
    <p:extLst>
      <p:ext uri="{BB962C8B-B14F-4D97-AF65-F5344CB8AC3E}">
        <p14:creationId xmlns:p14="http://schemas.microsoft.com/office/powerpoint/2010/main" val="347501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99E12EA-F3E6-4C1F-B095-D92B1DCCC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365125"/>
            <a:ext cx="10512861" cy="905891"/>
          </a:xfrm>
        </p:spPr>
        <p:txBody>
          <a:bodyPr>
            <a:noAutofit/>
          </a:bodyPr>
          <a:lstStyle/>
          <a:p>
            <a:pPr algn="ctr"/>
            <a:r>
              <a:rPr lang="lt-LT" sz="2133" b="1" dirty="0">
                <a:latin typeface="Arial" panose="020B0604020202020204" pitchFamily="34" charset="0"/>
                <a:cs typeface="Arial" panose="020B0604020202020204" pitchFamily="34" charset="0"/>
              </a:rPr>
              <a:t>BIVP planuojama įgyvendinti taikant ITI (integruotų teritorinių investicijų) modelį</a:t>
            </a: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477F80F-8625-4361-BC8A-AB5C99D40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9</a:t>
            </a:fld>
            <a:endParaRPr lang="lt-LT"/>
          </a:p>
        </p:txBody>
      </p:sp>
      <p:sp>
        <p:nvSpPr>
          <p:cNvPr id="5" name="Stačiakampis: suapvalinti kampai 4">
            <a:extLst>
              <a:ext uri="{FF2B5EF4-FFF2-40B4-BE49-F238E27FC236}">
                <a16:creationId xmlns:a16="http://schemas.microsoft.com/office/drawing/2014/main" id="{D267023C-0B69-43E7-815F-1E2A01215EC9}"/>
              </a:ext>
            </a:extLst>
          </p:cNvPr>
          <p:cNvSpPr/>
          <p:nvPr/>
        </p:nvSpPr>
        <p:spPr>
          <a:xfrm>
            <a:off x="237213" y="1715071"/>
            <a:ext cx="11284017" cy="9058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900" dirty="0"/>
          </a:p>
        </p:txBody>
      </p:sp>
      <p:pic>
        <p:nvPicPr>
          <p:cNvPr id="6" name="Turinio vietos rezervavimo ženklas 5">
            <a:extLst>
              <a:ext uri="{FF2B5EF4-FFF2-40B4-BE49-F238E27FC236}">
                <a16:creationId xmlns:a16="http://schemas.microsoft.com/office/drawing/2014/main" id="{E68C18E2-C547-47B8-93CA-FD97E0B9BE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2141" y="2642749"/>
            <a:ext cx="7354111" cy="3657107"/>
          </a:xfrm>
          <a:prstGeom prst="rect">
            <a:avLst/>
          </a:prstGeom>
        </p:spPr>
      </p:pic>
      <p:sp>
        <p:nvSpPr>
          <p:cNvPr id="15" name="Stačiakampis: suapvalinti kampai 14">
            <a:extLst>
              <a:ext uri="{FF2B5EF4-FFF2-40B4-BE49-F238E27FC236}">
                <a16:creationId xmlns:a16="http://schemas.microsoft.com/office/drawing/2014/main" id="{679BF965-59D1-4983-92A2-56ED9FFA5C8B}"/>
              </a:ext>
            </a:extLst>
          </p:cNvPr>
          <p:cNvSpPr/>
          <p:nvPr/>
        </p:nvSpPr>
        <p:spPr>
          <a:xfrm>
            <a:off x="770073" y="1789890"/>
            <a:ext cx="1712068" cy="5447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900"/>
          </a:p>
        </p:txBody>
      </p:sp>
      <p:sp>
        <p:nvSpPr>
          <p:cNvPr id="17" name="Stačiakampis: suapvalinti kampai 16">
            <a:extLst>
              <a:ext uri="{FF2B5EF4-FFF2-40B4-BE49-F238E27FC236}">
                <a16:creationId xmlns:a16="http://schemas.microsoft.com/office/drawing/2014/main" id="{49D8E849-16D9-445D-9B79-005645745E18}"/>
              </a:ext>
            </a:extLst>
          </p:cNvPr>
          <p:cNvSpPr/>
          <p:nvPr/>
        </p:nvSpPr>
        <p:spPr>
          <a:xfrm>
            <a:off x="2951909" y="1766179"/>
            <a:ext cx="1712068" cy="5447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900"/>
          </a:p>
        </p:txBody>
      </p:sp>
      <p:sp>
        <p:nvSpPr>
          <p:cNvPr id="18" name="Stačiakampis: suapvalinti kampai 17">
            <a:extLst>
              <a:ext uri="{FF2B5EF4-FFF2-40B4-BE49-F238E27FC236}">
                <a16:creationId xmlns:a16="http://schemas.microsoft.com/office/drawing/2014/main" id="{6F9B7B52-A34D-4952-923E-F17B208FB02D}"/>
              </a:ext>
            </a:extLst>
          </p:cNvPr>
          <p:cNvSpPr/>
          <p:nvPr/>
        </p:nvSpPr>
        <p:spPr>
          <a:xfrm>
            <a:off x="5023187" y="1780162"/>
            <a:ext cx="1712068" cy="5447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900"/>
          </a:p>
        </p:txBody>
      </p:sp>
      <p:sp>
        <p:nvSpPr>
          <p:cNvPr id="19" name="Stačiakampis: suapvalinti kampai 18">
            <a:extLst>
              <a:ext uri="{FF2B5EF4-FFF2-40B4-BE49-F238E27FC236}">
                <a16:creationId xmlns:a16="http://schemas.microsoft.com/office/drawing/2014/main" id="{008A2148-8752-4506-B1B9-0681F2C363AA}"/>
              </a:ext>
            </a:extLst>
          </p:cNvPr>
          <p:cNvSpPr/>
          <p:nvPr/>
        </p:nvSpPr>
        <p:spPr>
          <a:xfrm>
            <a:off x="7222317" y="1766179"/>
            <a:ext cx="1712068" cy="5447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900"/>
          </a:p>
        </p:txBody>
      </p:sp>
      <p:sp>
        <p:nvSpPr>
          <p:cNvPr id="20" name="Stačiakampis: suapvalinti kampai 19">
            <a:extLst>
              <a:ext uri="{FF2B5EF4-FFF2-40B4-BE49-F238E27FC236}">
                <a16:creationId xmlns:a16="http://schemas.microsoft.com/office/drawing/2014/main" id="{526DB04F-8983-410E-A559-FD3D93C8F6B0}"/>
              </a:ext>
            </a:extLst>
          </p:cNvPr>
          <p:cNvSpPr/>
          <p:nvPr/>
        </p:nvSpPr>
        <p:spPr>
          <a:xfrm>
            <a:off x="9276301" y="1752196"/>
            <a:ext cx="1712068" cy="5447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9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5EECF5-DB69-440D-9825-5C7531CA4EC6}"/>
              </a:ext>
            </a:extLst>
          </p:cNvPr>
          <p:cNvSpPr txBox="1"/>
          <p:nvPr/>
        </p:nvSpPr>
        <p:spPr>
          <a:xfrm>
            <a:off x="839569" y="1345739"/>
            <a:ext cx="1642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65ABC2-7096-4A45-8E97-B8068B20A95D}"/>
              </a:ext>
            </a:extLst>
          </p:cNvPr>
          <p:cNvSpPr txBox="1"/>
          <p:nvPr/>
        </p:nvSpPr>
        <p:spPr>
          <a:xfrm>
            <a:off x="3053136" y="1332600"/>
            <a:ext cx="1642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6F028E-4D20-4D5A-8FEF-BE3183394245}"/>
              </a:ext>
            </a:extLst>
          </p:cNvPr>
          <p:cNvSpPr txBox="1"/>
          <p:nvPr/>
        </p:nvSpPr>
        <p:spPr>
          <a:xfrm>
            <a:off x="5090159" y="1323951"/>
            <a:ext cx="1694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C0EF8A-E1A4-4D10-A167-77F997DF995A}"/>
              </a:ext>
            </a:extLst>
          </p:cNvPr>
          <p:cNvSpPr txBox="1"/>
          <p:nvPr/>
        </p:nvSpPr>
        <p:spPr>
          <a:xfrm>
            <a:off x="6879965" y="1271017"/>
            <a:ext cx="2598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133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lt-LT" sz="21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133" b="1" dirty="0" err="1"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r>
              <a:rPr lang="lt-LT" sz="2133" b="1" dirty="0">
                <a:latin typeface="Arial" panose="020B0604020202020204" pitchFamily="34" charset="0"/>
                <a:cs typeface="Arial" panose="020B0604020202020204" pitchFamily="34" charset="0"/>
              </a:rPr>
              <a:t> (ESF+)</a:t>
            </a:r>
          </a:p>
          <a:p>
            <a:endParaRPr lang="lt-LT" sz="186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A642CC-75BB-43E9-AC28-E260B433D717}"/>
              </a:ext>
            </a:extLst>
          </p:cNvPr>
          <p:cNvSpPr txBox="1"/>
          <p:nvPr/>
        </p:nvSpPr>
        <p:spPr>
          <a:xfrm>
            <a:off x="9451538" y="1261126"/>
            <a:ext cx="25090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133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lt-LT" sz="2133" b="1" dirty="0" err="1"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r>
              <a:rPr lang="lt-LT" sz="2133" b="1" dirty="0">
                <a:latin typeface="Arial" panose="020B0604020202020204" pitchFamily="34" charset="0"/>
                <a:cs typeface="Arial" panose="020B0604020202020204" pitchFamily="34" charset="0"/>
              </a:rPr>
              <a:t> (ERDF)</a:t>
            </a:r>
          </a:p>
        </p:txBody>
      </p:sp>
      <p:sp>
        <p:nvSpPr>
          <p:cNvPr id="37" name="Stačiakampis: suapvalinti kampai 36">
            <a:extLst>
              <a:ext uri="{FF2B5EF4-FFF2-40B4-BE49-F238E27FC236}">
                <a16:creationId xmlns:a16="http://schemas.microsoft.com/office/drawing/2014/main" id="{6250B8AA-9954-4F2A-B223-8843340F3E2B}"/>
              </a:ext>
            </a:extLst>
          </p:cNvPr>
          <p:cNvSpPr/>
          <p:nvPr/>
        </p:nvSpPr>
        <p:spPr>
          <a:xfrm>
            <a:off x="7325773" y="3497702"/>
            <a:ext cx="668369" cy="53502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900"/>
          </a:p>
        </p:txBody>
      </p:sp>
      <p:sp>
        <p:nvSpPr>
          <p:cNvPr id="41" name="Stačiakampis 40">
            <a:extLst>
              <a:ext uri="{FF2B5EF4-FFF2-40B4-BE49-F238E27FC236}">
                <a16:creationId xmlns:a16="http://schemas.microsoft.com/office/drawing/2014/main" id="{F5219BB6-F495-4619-A8BB-33B67AB12E3C}"/>
              </a:ext>
            </a:extLst>
          </p:cNvPr>
          <p:cNvSpPr/>
          <p:nvPr/>
        </p:nvSpPr>
        <p:spPr>
          <a:xfrm>
            <a:off x="5244797" y="3908359"/>
            <a:ext cx="149036" cy="53502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900"/>
          </a:p>
        </p:txBody>
      </p:sp>
      <p:sp>
        <p:nvSpPr>
          <p:cNvPr id="42" name="Stačiakampis 41">
            <a:extLst>
              <a:ext uri="{FF2B5EF4-FFF2-40B4-BE49-F238E27FC236}">
                <a16:creationId xmlns:a16="http://schemas.microsoft.com/office/drawing/2014/main" id="{6B6507E0-8781-4F9D-B419-D69BE77F23FD}"/>
              </a:ext>
            </a:extLst>
          </p:cNvPr>
          <p:cNvSpPr/>
          <p:nvPr/>
        </p:nvSpPr>
        <p:spPr>
          <a:xfrm>
            <a:off x="5393834" y="3908359"/>
            <a:ext cx="149036" cy="53502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900"/>
          </a:p>
        </p:txBody>
      </p:sp>
      <p:grpSp>
        <p:nvGrpSpPr>
          <p:cNvPr id="12" name="Grupė 11">
            <a:extLst>
              <a:ext uri="{FF2B5EF4-FFF2-40B4-BE49-F238E27FC236}">
                <a16:creationId xmlns:a16="http://schemas.microsoft.com/office/drawing/2014/main" id="{3C2CB495-FC09-4771-9E28-2A4BB830630D}"/>
              </a:ext>
            </a:extLst>
          </p:cNvPr>
          <p:cNvGrpSpPr/>
          <p:nvPr/>
        </p:nvGrpSpPr>
        <p:grpSpPr>
          <a:xfrm>
            <a:off x="7139791" y="3500487"/>
            <a:ext cx="873739" cy="522341"/>
            <a:chOff x="7517095" y="3963891"/>
            <a:chExt cx="655304" cy="391756"/>
          </a:xfrm>
        </p:grpSpPr>
        <p:sp>
          <p:nvSpPr>
            <p:cNvPr id="51" name="Stačiakampis 50">
              <a:extLst>
                <a:ext uri="{FF2B5EF4-FFF2-40B4-BE49-F238E27FC236}">
                  <a16:creationId xmlns:a16="http://schemas.microsoft.com/office/drawing/2014/main" id="{D1245A40-F0BD-456D-A4CD-5E24C16A86D7}"/>
                </a:ext>
              </a:extLst>
            </p:cNvPr>
            <p:cNvSpPr/>
            <p:nvPr/>
          </p:nvSpPr>
          <p:spPr>
            <a:xfrm>
              <a:off x="7517095" y="3963891"/>
              <a:ext cx="124110" cy="39009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  <p:sp>
          <p:nvSpPr>
            <p:cNvPr id="52" name="Stačiakampis 51">
              <a:extLst>
                <a:ext uri="{FF2B5EF4-FFF2-40B4-BE49-F238E27FC236}">
                  <a16:creationId xmlns:a16="http://schemas.microsoft.com/office/drawing/2014/main" id="{E22027D5-BA9F-4E45-A92C-FF271E6748BA}"/>
                </a:ext>
              </a:extLst>
            </p:cNvPr>
            <p:cNvSpPr/>
            <p:nvPr/>
          </p:nvSpPr>
          <p:spPr>
            <a:xfrm>
              <a:off x="7641206" y="3963891"/>
              <a:ext cx="109136" cy="390097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  <p:sp>
          <p:nvSpPr>
            <p:cNvPr id="53" name="Stačiakampis 52">
              <a:extLst>
                <a:ext uri="{FF2B5EF4-FFF2-40B4-BE49-F238E27FC236}">
                  <a16:creationId xmlns:a16="http://schemas.microsoft.com/office/drawing/2014/main" id="{87C935B4-0F1D-4AD6-94E0-A57954870712}"/>
                </a:ext>
              </a:extLst>
            </p:cNvPr>
            <p:cNvSpPr/>
            <p:nvPr/>
          </p:nvSpPr>
          <p:spPr>
            <a:xfrm>
              <a:off x="7956934" y="3965550"/>
              <a:ext cx="215465" cy="390097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  <p:sp>
          <p:nvSpPr>
            <p:cNvPr id="54" name="Stačiakampis 53">
              <a:extLst>
                <a:ext uri="{FF2B5EF4-FFF2-40B4-BE49-F238E27FC236}">
                  <a16:creationId xmlns:a16="http://schemas.microsoft.com/office/drawing/2014/main" id="{E8FA80E2-AEB9-4401-A352-8E1284E8A8AF}"/>
                </a:ext>
              </a:extLst>
            </p:cNvPr>
            <p:cNvSpPr/>
            <p:nvPr/>
          </p:nvSpPr>
          <p:spPr>
            <a:xfrm>
              <a:off x="7857049" y="3964915"/>
              <a:ext cx="99886" cy="390732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  <p:sp>
          <p:nvSpPr>
            <p:cNvPr id="55" name="Stačiakampis 54">
              <a:extLst>
                <a:ext uri="{FF2B5EF4-FFF2-40B4-BE49-F238E27FC236}">
                  <a16:creationId xmlns:a16="http://schemas.microsoft.com/office/drawing/2014/main" id="{4D10EE34-91BD-427A-BD10-3045EFCF19F2}"/>
                </a:ext>
              </a:extLst>
            </p:cNvPr>
            <p:cNvSpPr/>
            <p:nvPr/>
          </p:nvSpPr>
          <p:spPr>
            <a:xfrm>
              <a:off x="7757163" y="3964915"/>
              <a:ext cx="99886" cy="390732"/>
            </a:xfrm>
            <a:prstGeom prst="rect">
              <a:avLst/>
            </a:prstGeom>
            <a:solidFill>
              <a:srgbClr val="CE94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</p:grpSp>
      <p:grpSp>
        <p:nvGrpSpPr>
          <p:cNvPr id="11" name="Grupė 10">
            <a:extLst>
              <a:ext uri="{FF2B5EF4-FFF2-40B4-BE49-F238E27FC236}">
                <a16:creationId xmlns:a16="http://schemas.microsoft.com/office/drawing/2014/main" id="{74AA355D-15F3-48E0-8DAF-EAB804E9C4C0}"/>
              </a:ext>
            </a:extLst>
          </p:cNvPr>
          <p:cNvGrpSpPr/>
          <p:nvPr/>
        </p:nvGrpSpPr>
        <p:grpSpPr>
          <a:xfrm>
            <a:off x="7376750" y="4613300"/>
            <a:ext cx="569657" cy="529825"/>
            <a:chOff x="7619066" y="3943101"/>
            <a:chExt cx="427243" cy="397369"/>
          </a:xfrm>
        </p:grpSpPr>
        <p:sp>
          <p:nvSpPr>
            <p:cNvPr id="66" name="Stačiakampis 65">
              <a:extLst>
                <a:ext uri="{FF2B5EF4-FFF2-40B4-BE49-F238E27FC236}">
                  <a16:creationId xmlns:a16="http://schemas.microsoft.com/office/drawing/2014/main" id="{7553DFFC-B9C9-4C33-A828-67E4C3E8F4E7}"/>
                </a:ext>
              </a:extLst>
            </p:cNvPr>
            <p:cNvSpPr/>
            <p:nvPr/>
          </p:nvSpPr>
          <p:spPr>
            <a:xfrm>
              <a:off x="7619066" y="3943102"/>
              <a:ext cx="156417" cy="39736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  <p:sp>
          <p:nvSpPr>
            <p:cNvPr id="67" name="Stačiakampis 66">
              <a:extLst>
                <a:ext uri="{FF2B5EF4-FFF2-40B4-BE49-F238E27FC236}">
                  <a16:creationId xmlns:a16="http://schemas.microsoft.com/office/drawing/2014/main" id="{62D4ECD7-CF0F-404E-BEFD-0EC2B23B8A93}"/>
                </a:ext>
              </a:extLst>
            </p:cNvPr>
            <p:cNvSpPr/>
            <p:nvPr/>
          </p:nvSpPr>
          <p:spPr>
            <a:xfrm>
              <a:off x="7754479" y="3943102"/>
              <a:ext cx="156417" cy="397368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  <p:sp>
          <p:nvSpPr>
            <p:cNvPr id="68" name="Stačiakampis 67">
              <a:extLst>
                <a:ext uri="{FF2B5EF4-FFF2-40B4-BE49-F238E27FC236}">
                  <a16:creationId xmlns:a16="http://schemas.microsoft.com/office/drawing/2014/main" id="{D62680C2-553D-4122-B573-4B3CEB482C87}"/>
                </a:ext>
              </a:extLst>
            </p:cNvPr>
            <p:cNvSpPr/>
            <p:nvPr/>
          </p:nvSpPr>
          <p:spPr>
            <a:xfrm>
              <a:off x="7911366" y="3943101"/>
              <a:ext cx="134943" cy="397368"/>
            </a:xfrm>
            <a:prstGeom prst="rect">
              <a:avLst/>
            </a:prstGeom>
            <a:solidFill>
              <a:srgbClr val="CE94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0589341-7B8F-4479-91BD-416A804B49B6}"/>
              </a:ext>
            </a:extLst>
          </p:cNvPr>
          <p:cNvSpPr txBox="1"/>
          <p:nvPr/>
        </p:nvSpPr>
        <p:spPr>
          <a:xfrm>
            <a:off x="9395316" y="3188839"/>
            <a:ext cx="2796684" cy="95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867" b="1" dirty="0"/>
              <a:t>Paslaugų gyventojams prieinamumo didinimas</a:t>
            </a:r>
            <a:endParaRPr lang="en-US" sz="1867" b="1" dirty="0"/>
          </a:p>
          <a:p>
            <a:pPr algn="just"/>
            <a:endParaRPr lang="lt-LT" sz="1867" dirty="0"/>
          </a:p>
        </p:txBody>
      </p:sp>
      <p:sp>
        <p:nvSpPr>
          <p:cNvPr id="7" name="Rodyklė: į viršų 6">
            <a:extLst>
              <a:ext uri="{FF2B5EF4-FFF2-40B4-BE49-F238E27FC236}">
                <a16:creationId xmlns:a16="http://schemas.microsoft.com/office/drawing/2014/main" id="{37902D8B-3E30-4472-BD03-83C916031D3A}"/>
              </a:ext>
            </a:extLst>
          </p:cNvPr>
          <p:cNvSpPr/>
          <p:nvPr/>
        </p:nvSpPr>
        <p:spPr>
          <a:xfrm>
            <a:off x="10333789" y="2636579"/>
            <a:ext cx="642027" cy="539379"/>
          </a:xfrm>
          <a:prstGeom prst="up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/>
          </a:p>
        </p:txBody>
      </p:sp>
      <p:grpSp>
        <p:nvGrpSpPr>
          <p:cNvPr id="10" name="Grupė 9">
            <a:extLst>
              <a:ext uri="{FF2B5EF4-FFF2-40B4-BE49-F238E27FC236}">
                <a16:creationId xmlns:a16="http://schemas.microsoft.com/office/drawing/2014/main" id="{1B5621B0-6667-4738-9BC1-7AE399B44FB8}"/>
              </a:ext>
            </a:extLst>
          </p:cNvPr>
          <p:cNvGrpSpPr/>
          <p:nvPr/>
        </p:nvGrpSpPr>
        <p:grpSpPr>
          <a:xfrm>
            <a:off x="10017014" y="1746948"/>
            <a:ext cx="436557" cy="596369"/>
            <a:chOff x="8296380" y="3836920"/>
            <a:chExt cx="327418" cy="447277"/>
          </a:xfrm>
        </p:grpSpPr>
        <p:sp>
          <p:nvSpPr>
            <p:cNvPr id="29" name="Stačiakampis 28">
              <a:extLst>
                <a:ext uri="{FF2B5EF4-FFF2-40B4-BE49-F238E27FC236}">
                  <a16:creationId xmlns:a16="http://schemas.microsoft.com/office/drawing/2014/main" id="{CDD2C251-74D9-4D2A-B40D-AF2D6AA209E5}"/>
                </a:ext>
              </a:extLst>
            </p:cNvPr>
            <p:cNvSpPr/>
            <p:nvPr/>
          </p:nvSpPr>
          <p:spPr>
            <a:xfrm>
              <a:off x="8296380" y="3836921"/>
              <a:ext cx="109461" cy="44173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  <p:sp>
          <p:nvSpPr>
            <p:cNvPr id="30" name="Stačiakampis 29">
              <a:extLst>
                <a:ext uri="{FF2B5EF4-FFF2-40B4-BE49-F238E27FC236}">
                  <a16:creationId xmlns:a16="http://schemas.microsoft.com/office/drawing/2014/main" id="{6AE6A66F-B7A1-4A46-8EA3-A90DECF709C9}"/>
                </a:ext>
              </a:extLst>
            </p:cNvPr>
            <p:cNvSpPr/>
            <p:nvPr/>
          </p:nvSpPr>
          <p:spPr>
            <a:xfrm>
              <a:off x="8397344" y="3836920"/>
              <a:ext cx="122119" cy="441732"/>
            </a:xfrm>
            <a:prstGeom prst="rect">
              <a:avLst/>
            </a:prstGeom>
            <a:solidFill>
              <a:srgbClr val="C401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  <p:sp>
          <p:nvSpPr>
            <p:cNvPr id="56" name="Stačiakampis 55">
              <a:extLst>
                <a:ext uri="{FF2B5EF4-FFF2-40B4-BE49-F238E27FC236}">
                  <a16:creationId xmlns:a16="http://schemas.microsoft.com/office/drawing/2014/main" id="{FE1646AE-DFFA-48F2-8713-BD4778CF335B}"/>
                </a:ext>
              </a:extLst>
            </p:cNvPr>
            <p:cNvSpPr/>
            <p:nvPr/>
          </p:nvSpPr>
          <p:spPr>
            <a:xfrm>
              <a:off x="8514337" y="3836920"/>
              <a:ext cx="109461" cy="44727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</p:grpSp>
      <p:grpSp>
        <p:nvGrpSpPr>
          <p:cNvPr id="8" name="Grupė 7">
            <a:extLst>
              <a:ext uri="{FF2B5EF4-FFF2-40B4-BE49-F238E27FC236}">
                <a16:creationId xmlns:a16="http://schemas.microsoft.com/office/drawing/2014/main" id="{428E84A6-491A-407F-AB79-E4FF92160BA6}"/>
              </a:ext>
            </a:extLst>
          </p:cNvPr>
          <p:cNvGrpSpPr/>
          <p:nvPr/>
        </p:nvGrpSpPr>
        <p:grpSpPr>
          <a:xfrm>
            <a:off x="7997583" y="1773718"/>
            <a:ext cx="493876" cy="614924"/>
            <a:chOff x="8233280" y="3198836"/>
            <a:chExt cx="370407" cy="461193"/>
          </a:xfrm>
        </p:grpSpPr>
        <p:sp>
          <p:nvSpPr>
            <p:cNvPr id="32" name="Stačiakampis 31">
              <a:extLst>
                <a:ext uri="{FF2B5EF4-FFF2-40B4-BE49-F238E27FC236}">
                  <a16:creationId xmlns:a16="http://schemas.microsoft.com/office/drawing/2014/main" id="{126B604F-8E25-4642-A4DB-636CBFD344A6}"/>
                </a:ext>
              </a:extLst>
            </p:cNvPr>
            <p:cNvSpPr/>
            <p:nvPr/>
          </p:nvSpPr>
          <p:spPr>
            <a:xfrm>
              <a:off x="8233280" y="3201019"/>
              <a:ext cx="126201" cy="459009"/>
            </a:xfrm>
            <a:prstGeom prst="rect">
              <a:avLst/>
            </a:prstGeom>
            <a:solidFill>
              <a:srgbClr val="CE94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  <p:sp>
          <p:nvSpPr>
            <p:cNvPr id="33" name="Stačiakampis 32">
              <a:extLst>
                <a:ext uri="{FF2B5EF4-FFF2-40B4-BE49-F238E27FC236}">
                  <a16:creationId xmlns:a16="http://schemas.microsoft.com/office/drawing/2014/main" id="{1E4FD10C-CA09-4A17-9288-3BBCA6E5E311}"/>
                </a:ext>
              </a:extLst>
            </p:cNvPr>
            <p:cNvSpPr/>
            <p:nvPr/>
          </p:nvSpPr>
          <p:spPr>
            <a:xfrm>
              <a:off x="8359482" y="3201020"/>
              <a:ext cx="122102" cy="459009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/>
            </a:p>
          </p:txBody>
        </p:sp>
        <p:sp>
          <p:nvSpPr>
            <p:cNvPr id="62" name="Stačiakampis 61">
              <a:extLst>
                <a:ext uri="{FF2B5EF4-FFF2-40B4-BE49-F238E27FC236}">
                  <a16:creationId xmlns:a16="http://schemas.microsoft.com/office/drawing/2014/main" id="{5674E8E1-0C6C-459B-9670-9184CE994AA5}"/>
                </a:ext>
              </a:extLst>
            </p:cNvPr>
            <p:cNvSpPr/>
            <p:nvPr/>
          </p:nvSpPr>
          <p:spPr>
            <a:xfrm>
              <a:off x="8481585" y="3198836"/>
              <a:ext cx="122102" cy="46119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sz="900" dirty="0"/>
            </a:p>
          </p:txBody>
        </p:sp>
      </p:grpSp>
      <p:cxnSp>
        <p:nvCxnSpPr>
          <p:cNvPr id="21" name="Tiesioji rodyklės jungtis 20">
            <a:extLst>
              <a:ext uri="{FF2B5EF4-FFF2-40B4-BE49-F238E27FC236}">
                <a16:creationId xmlns:a16="http://schemas.microsoft.com/office/drawing/2014/main" id="{84E197E0-DE61-4040-AF98-B978D614481B}"/>
              </a:ext>
            </a:extLst>
          </p:cNvPr>
          <p:cNvCxnSpPr>
            <a:stCxn id="30" idx="2"/>
          </p:cNvCxnSpPr>
          <p:nvPr/>
        </p:nvCxnSpPr>
        <p:spPr>
          <a:xfrm flipH="1">
            <a:off x="5319314" y="2335923"/>
            <a:ext cx="4913732" cy="1572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Tiesioji rodyklės jungtis 27">
            <a:extLst>
              <a:ext uri="{FF2B5EF4-FFF2-40B4-BE49-F238E27FC236}">
                <a16:creationId xmlns:a16="http://schemas.microsoft.com/office/drawing/2014/main" id="{14A2DC50-5E43-4DB6-B18A-1E496F4F7DF4}"/>
              </a:ext>
            </a:extLst>
          </p:cNvPr>
          <p:cNvCxnSpPr>
            <a:stCxn id="56" idx="2"/>
            <a:endCxn id="66" idx="0"/>
          </p:cNvCxnSpPr>
          <p:nvPr/>
        </p:nvCxnSpPr>
        <p:spPr>
          <a:xfrm flipH="1">
            <a:off x="7481029" y="2343316"/>
            <a:ext cx="2899569" cy="22699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Tiesioji rodyklės jungtis 39">
            <a:extLst>
              <a:ext uri="{FF2B5EF4-FFF2-40B4-BE49-F238E27FC236}">
                <a16:creationId xmlns:a16="http://schemas.microsoft.com/office/drawing/2014/main" id="{E8B4CFE4-4456-4264-9CFA-3DCFD6F552D7}"/>
              </a:ext>
            </a:extLst>
          </p:cNvPr>
          <p:cNvCxnSpPr>
            <a:endCxn id="51" idx="0"/>
          </p:cNvCxnSpPr>
          <p:nvPr/>
        </p:nvCxnSpPr>
        <p:spPr>
          <a:xfrm flipH="1">
            <a:off x="7222531" y="2343316"/>
            <a:ext cx="2940431" cy="11571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Tiesioji rodyklės jungtis 44">
            <a:extLst>
              <a:ext uri="{FF2B5EF4-FFF2-40B4-BE49-F238E27FC236}">
                <a16:creationId xmlns:a16="http://schemas.microsoft.com/office/drawing/2014/main" id="{D0469820-9F0C-46EF-A4F0-2CDF11C55D1E}"/>
              </a:ext>
            </a:extLst>
          </p:cNvPr>
          <p:cNvCxnSpPr>
            <a:stCxn id="33" idx="2"/>
            <a:endCxn id="67" idx="0"/>
          </p:cNvCxnSpPr>
          <p:nvPr/>
        </p:nvCxnSpPr>
        <p:spPr>
          <a:xfrm flipH="1">
            <a:off x="7661579" y="2388641"/>
            <a:ext cx="585675" cy="22246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Tiesioji rodyklės jungtis 47">
            <a:extLst>
              <a:ext uri="{FF2B5EF4-FFF2-40B4-BE49-F238E27FC236}">
                <a16:creationId xmlns:a16="http://schemas.microsoft.com/office/drawing/2014/main" id="{B3AD4D44-52FC-4A3A-8455-79B2EDA5A885}"/>
              </a:ext>
            </a:extLst>
          </p:cNvPr>
          <p:cNvCxnSpPr>
            <a:stCxn id="62" idx="2"/>
            <a:endCxn id="42" idx="0"/>
          </p:cNvCxnSpPr>
          <p:nvPr/>
        </p:nvCxnSpPr>
        <p:spPr>
          <a:xfrm flipH="1">
            <a:off x="5468353" y="2388642"/>
            <a:ext cx="2941705" cy="15197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Tiesioji rodyklės jungtis 63">
            <a:extLst>
              <a:ext uri="{FF2B5EF4-FFF2-40B4-BE49-F238E27FC236}">
                <a16:creationId xmlns:a16="http://schemas.microsoft.com/office/drawing/2014/main" id="{4F5635DB-009B-4648-B903-5AB7DF23A5B2}"/>
              </a:ext>
            </a:extLst>
          </p:cNvPr>
          <p:cNvCxnSpPr>
            <a:stCxn id="32" idx="2"/>
            <a:endCxn id="68" idx="0"/>
          </p:cNvCxnSpPr>
          <p:nvPr/>
        </p:nvCxnSpPr>
        <p:spPr>
          <a:xfrm flipH="1">
            <a:off x="7856445" y="2388640"/>
            <a:ext cx="225272" cy="22246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Tiesioji rodyklės jungtis 70">
            <a:extLst>
              <a:ext uri="{FF2B5EF4-FFF2-40B4-BE49-F238E27FC236}">
                <a16:creationId xmlns:a16="http://schemas.microsoft.com/office/drawing/2014/main" id="{8DB79390-AA56-445E-876D-99C1DEC88259}"/>
              </a:ext>
            </a:extLst>
          </p:cNvPr>
          <p:cNvCxnSpPr>
            <a:stCxn id="32" idx="2"/>
            <a:endCxn id="55" idx="0"/>
          </p:cNvCxnSpPr>
          <p:nvPr/>
        </p:nvCxnSpPr>
        <p:spPr>
          <a:xfrm flipH="1">
            <a:off x="7526472" y="2388641"/>
            <a:ext cx="555245" cy="11132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08246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CP Light 1">
      <a:dk1>
        <a:srgbClr val="999999"/>
      </a:dk1>
      <a:lt1>
        <a:srgbClr val="FFFFFF"/>
      </a:lt1>
      <a:dk2>
        <a:srgbClr val="494949"/>
      </a:dk2>
      <a:lt2>
        <a:srgbClr val="FFFFFF"/>
      </a:lt2>
      <a:accent1>
        <a:srgbClr val="00B7D5"/>
      </a:accent1>
      <a:accent2>
        <a:srgbClr val="03D1AF"/>
      </a:accent2>
      <a:accent3>
        <a:srgbClr val="E69E00"/>
      </a:accent3>
      <a:accent4>
        <a:srgbClr val="FF7043"/>
      </a:accent4>
      <a:accent5>
        <a:srgbClr val="2E2E35"/>
      </a:accent5>
      <a:accent6>
        <a:srgbClr val="999AA0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25199</TotalTime>
  <Words>546</Words>
  <Application>Microsoft Office PowerPoint</Application>
  <PresentationFormat>Plačiaekranė</PresentationFormat>
  <Paragraphs>75</Paragraphs>
  <Slides>11</Slides>
  <Notes>5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Lato</vt:lpstr>
      <vt:lpstr>Lato Light</vt:lpstr>
      <vt:lpstr>Montserrat Light</vt:lpstr>
      <vt:lpstr>Times New Roman</vt:lpstr>
      <vt:lpstr>„Office“ tema</vt:lpstr>
      <vt:lpstr>Default Theme</vt:lpstr>
      <vt:lpstr> 2021–2027 m. bendruomenės inicijuota vietos plėtra (BIVP)</vt:lpstr>
      <vt:lpstr>APKLAUSA APIE VIETOSE SVARBIAS PROBLEMAS IR BENDRUOMENIŲ GALIMĄ INDĖLĮ JAS SPRENDŽIANT</vt:lpstr>
      <vt:lpstr>Vietovėse aktualios problemos: respondentų, patvirtinusių, kad jų vietovėje problema svarbi, proc.: </vt:lpstr>
      <vt:lpstr>Respondentų atsakymai į klausimą: ,,Ar  vietos bendruomenė (vietos gyventojai, vietoje veikiančios NVO, verslas, kt. organizacijos) galėtų aktyviais veiksmais prisidėti prie vietos problemų sprendimo“</vt:lpstr>
      <vt:lpstr>„PowerPoint“ pateiktis</vt:lpstr>
      <vt:lpstr> </vt:lpstr>
      <vt:lpstr> PLANAI DĖL BIVP: 2021-2028 M.</vt:lpstr>
      <vt:lpstr> PLANAI DĖL BIVP: 2021-2027 M.</vt:lpstr>
      <vt:lpstr>BIVP planuojama įgyvendinti taikant ITI (integruotų teritorinių investicijų) modelį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Andrius Valickas</dc:creator>
  <cp:lastModifiedBy>Eglė Šarkauskaitė</cp:lastModifiedBy>
  <cp:revision>421</cp:revision>
  <cp:lastPrinted>2019-09-06T09:57:02Z</cp:lastPrinted>
  <dcterms:created xsi:type="dcterms:W3CDTF">2019-01-24T07:09:35Z</dcterms:created>
  <dcterms:modified xsi:type="dcterms:W3CDTF">2019-10-24T13:25:57Z</dcterms:modified>
</cp:coreProperties>
</file>